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9"/>
  </p:notesMasterIdLst>
  <p:sldIdLst>
    <p:sldId id="256" r:id="rId2"/>
    <p:sldId id="258" r:id="rId3"/>
    <p:sldId id="281" r:id="rId4"/>
    <p:sldId id="282" r:id="rId5"/>
    <p:sldId id="284" r:id="rId6"/>
    <p:sldId id="285" r:id="rId7"/>
    <p:sldId id="297" r:id="rId8"/>
    <p:sldId id="291" r:id="rId9"/>
    <p:sldId id="286" r:id="rId10"/>
    <p:sldId id="308" r:id="rId11"/>
    <p:sldId id="292" r:id="rId12"/>
    <p:sldId id="287" r:id="rId13"/>
    <p:sldId id="293" r:id="rId14"/>
    <p:sldId id="288" r:id="rId15"/>
    <p:sldId id="309" r:id="rId16"/>
    <p:sldId id="302" r:id="rId17"/>
    <p:sldId id="29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2" autoAdjust="0"/>
    <p:restoredTop sz="82103" autoAdjust="0"/>
  </p:normalViewPr>
  <p:slideViewPr>
    <p:cSldViewPr snapToGrid="0" snapToObjects="1">
      <p:cViewPr>
        <p:scale>
          <a:sx n="77" d="100"/>
          <a:sy n="77" d="100"/>
        </p:scale>
        <p:origin x="1200"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D9E21-3C34-314C-9F2A-D9E54CCD7F25}" type="datetimeFigureOut">
              <a:rPr lang="en-US" smtClean="0"/>
              <a:t>9/5/2016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49A7C4-5F32-EB40-A111-9B3BA2FD83E0}" type="slidenum">
              <a:rPr lang="en-US" smtClean="0"/>
              <a:t>‹#›</a:t>
            </a:fld>
            <a:endParaRPr lang="en-US"/>
          </a:p>
        </p:txBody>
      </p:sp>
    </p:spTree>
    <p:extLst>
      <p:ext uri="{BB962C8B-B14F-4D97-AF65-F5344CB8AC3E}">
        <p14:creationId xmlns:p14="http://schemas.microsoft.com/office/powerpoint/2010/main" val="3239559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2</a:t>
            </a:fld>
            <a:endParaRPr lang="en-US"/>
          </a:p>
        </p:txBody>
      </p:sp>
    </p:spTree>
    <p:extLst>
      <p:ext uri="{BB962C8B-B14F-4D97-AF65-F5344CB8AC3E}">
        <p14:creationId xmlns:p14="http://schemas.microsoft.com/office/powerpoint/2010/main" val="111925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D49A7C4-5F32-EB40-A111-9B3BA2FD83E0}" type="slidenum">
              <a:rPr lang="en-US" smtClean="0"/>
              <a:t>14</a:t>
            </a:fld>
            <a:endParaRPr lang="en-US"/>
          </a:p>
        </p:txBody>
      </p:sp>
    </p:spTree>
    <p:extLst>
      <p:ext uri="{BB962C8B-B14F-4D97-AF65-F5344CB8AC3E}">
        <p14:creationId xmlns:p14="http://schemas.microsoft.com/office/powerpoint/2010/main" val="25232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16</a:t>
            </a:fld>
            <a:endParaRPr lang="en-US"/>
          </a:p>
        </p:txBody>
      </p:sp>
    </p:spTree>
    <p:extLst>
      <p:ext uri="{BB962C8B-B14F-4D97-AF65-F5344CB8AC3E}">
        <p14:creationId xmlns:p14="http://schemas.microsoft.com/office/powerpoint/2010/main" val="94241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17</a:t>
            </a:fld>
            <a:endParaRPr lang="en-US"/>
          </a:p>
        </p:txBody>
      </p:sp>
    </p:spTree>
    <p:extLst>
      <p:ext uri="{BB962C8B-B14F-4D97-AF65-F5344CB8AC3E}">
        <p14:creationId xmlns:p14="http://schemas.microsoft.com/office/powerpoint/2010/main" val="299461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3</a:t>
            </a:fld>
            <a:endParaRPr lang="en-US"/>
          </a:p>
        </p:txBody>
      </p:sp>
    </p:spTree>
    <p:extLst>
      <p:ext uri="{BB962C8B-B14F-4D97-AF65-F5344CB8AC3E}">
        <p14:creationId xmlns:p14="http://schemas.microsoft.com/office/powerpoint/2010/main" val="395660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4</a:t>
            </a:fld>
            <a:endParaRPr lang="en-US"/>
          </a:p>
        </p:txBody>
      </p:sp>
    </p:spTree>
    <p:extLst>
      <p:ext uri="{BB962C8B-B14F-4D97-AF65-F5344CB8AC3E}">
        <p14:creationId xmlns:p14="http://schemas.microsoft.com/office/powerpoint/2010/main" val="174080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5</a:t>
            </a:fld>
            <a:endParaRPr lang="en-US"/>
          </a:p>
        </p:txBody>
      </p:sp>
    </p:spTree>
    <p:extLst>
      <p:ext uri="{BB962C8B-B14F-4D97-AF65-F5344CB8AC3E}">
        <p14:creationId xmlns:p14="http://schemas.microsoft.com/office/powerpoint/2010/main" val="44519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6</a:t>
            </a:fld>
            <a:endParaRPr lang="en-US"/>
          </a:p>
        </p:txBody>
      </p:sp>
    </p:spTree>
    <p:extLst>
      <p:ext uri="{BB962C8B-B14F-4D97-AF65-F5344CB8AC3E}">
        <p14:creationId xmlns:p14="http://schemas.microsoft.com/office/powerpoint/2010/main" val="230140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7</a:t>
            </a:fld>
            <a:endParaRPr lang="en-US"/>
          </a:p>
        </p:txBody>
      </p:sp>
    </p:spTree>
    <p:extLst>
      <p:ext uri="{BB962C8B-B14F-4D97-AF65-F5344CB8AC3E}">
        <p14:creationId xmlns:p14="http://schemas.microsoft.com/office/powerpoint/2010/main" val="103164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8</a:t>
            </a:fld>
            <a:endParaRPr lang="en-US"/>
          </a:p>
        </p:txBody>
      </p:sp>
    </p:spTree>
    <p:extLst>
      <p:ext uri="{BB962C8B-B14F-4D97-AF65-F5344CB8AC3E}">
        <p14:creationId xmlns:p14="http://schemas.microsoft.com/office/powerpoint/2010/main" val="355127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9</a:t>
            </a:fld>
            <a:endParaRPr lang="en-US"/>
          </a:p>
        </p:txBody>
      </p:sp>
    </p:spTree>
    <p:extLst>
      <p:ext uri="{BB962C8B-B14F-4D97-AF65-F5344CB8AC3E}">
        <p14:creationId xmlns:p14="http://schemas.microsoft.com/office/powerpoint/2010/main" val="86314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9A7C4-5F32-EB40-A111-9B3BA2FD83E0}" type="slidenum">
              <a:rPr lang="en-US" smtClean="0"/>
              <a:t>10</a:t>
            </a:fld>
            <a:endParaRPr lang="en-US"/>
          </a:p>
        </p:txBody>
      </p:sp>
    </p:spTree>
    <p:extLst>
      <p:ext uri="{BB962C8B-B14F-4D97-AF65-F5344CB8AC3E}">
        <p14:creationId xmlns:p14="http://schemas.microsoft.com/office/powerpoint/2010/main" val="49580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44423506-B461-F946-8A9A-10ECE8A9E2DE}"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23506-B461-F946-8A9A-10ECE8A9E2DE}" type="datetimeFigureOut">
              <a:rPr lang="en-US" smtClean="0"/>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4423506-B461-F946-8A9A-10ECE8A9E2DE}"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4423506-B461-F946-8A9A-10ECE8A9E2DE}"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B229B-479F-0945-9972-E23FCC8D54EB}"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4423506-B461-F946-8A9A-10ECE8A9E2DE}"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B229B-479F-0945-9972-E23FCC8D54EB}"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4423506-B461-F946-8A9A-10ECE8A9E2DE}"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4423506-B461-F946-8A9A-10ECE8A9E2DE}"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423506-B461-F946-8A9A-10ECE8A9E2DE}" type="datetimeFigureOut">
              <a:rPr lang="en-US" smtClean="0"/>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4423506-B461-F946-8A9A-10ECE8A9E2DE}"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4423506-B461-F946-8A9A-10ECE8A9E2DE}" type="datetimeFigureOut">
              <a:rPr lang="en-US" smtClean="0"/>
              <a:t>9/5/2016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FAB229B-479F-0945-9972-E23FCC8D54EB}"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4423506-B461-F946-8A9A-10ECE8A9E2DE}"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4423506-B461-F946-8A9A-10ECE8A9E2DE}" type="datetimeFigureOut">
              <a:rPr lang="en-US" smtClean="0"/>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4423506-B461-F946-8A9A-10ECE8A9E2DE}"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B229B-479F-0945-9972-E23FCC8D54EB}"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4423506-B461-F946-8A9A-10ECE8A9E2DE}"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B229B-479F-0945-9972-E23FCC8D54EB}"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4423506-B461-F946-8A9A-10ECE8A9E2DE}"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B229B-479F-0945-9972-E23FCC8D54EB}"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4423506-B461-F946-8A9A-10ECE8A9E2DE}" type="datetimeFigureOut">
              <a:rPr lang="en-US" smtClean="0"/>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B229B-479F-0945-9972-E23FCC8D54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44423506-B461-F946-8A9A-10ECE8A9E2DE}" type="datetimeFigureOut">
              <a:rPr lang="en-US" smtClean="0"/>
              <a:t>9/5/2016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CFAB229B-479F-0945-9972-E23FCC8D54E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673" y="1330254"/>
            <a:ext cx="8228013" cy="1927225"/>
          </a:xfrm>
        </p:spPr>
        <p:txBody>
          <a:bodyPr/>
          <a:lstStyle/>
          <a:p>
            <a:r>
              <a:rPr lang="en-US" sz="8000" b="1" dirty="0">
                <a:solidFill>
                  <a:schemeClr val="accent4">
                    <a:lumMod val="75000"/>
                  </a:schemeClr>
                </a:solidFill>
                <a:latin typeface="Avenir Next Demi Bold"/>
                <a:cs typeface="Avenir Next Demi Bold"/>
              </a:rPr>
              <a:t>Lessons Learned</a:t>
            </a:r>
          </a:p>
        </p:txBody>
      </p:sp>
      <p:sp>
        <p:nvSpPr>
          <p:cNvPr id="3" name="Subtitle 2"/>
          <p:cNvSpPr>
            <a:spLocks noGrp="1"/>
          </p:cNvSpPr>
          <p:nvPr>
            <p:ph type="subTitle" idx="1"/>
          </p:nvPr>
        </p:nvSpPr>
        <p:spPr/>
        <p:txBody>
          <a:bodyPr>
            <a:normAutofit/>
          </a:bodyPr>
          <a:lstStyle/>
          <a:p>
            <a:r>
              <a:rPr lang="en-US" sz="3600" dirty="0">
                <a:solidFill>
                  <a:schemeClr val="accent4">
                    <a:lumMod val="75000"/>
                  </a:schemeClr>
                </a:solidFill>
                <a:latin typeface="Avenir Next Medium"/>
                <a:cs typeface="Avenir Next Medium"/>
              </a:rPr>
              <a:t>IDDS Botswana</a:t>
            </a:r>
          </a:p>
        </p:txBody>
      </p:sp>
      <p:pic>
        <p:nvPicPr>
          <p:cNvPr id="5" name="Picture 4" descr="IDIN.logo.block2.blue.pms.ai"/>
          <p:cNvPicPr>
            <a:picLocks noChangeAspect="1"/>
          </p:cNvPicPr>
          <p:nvPr/>
        </p:nvPicPr>
        <p:blipFill rotWithShape="1">
          <a:blip r:embed="rId2" cstate="email">
            <a:extLst>
              <a:ext uri="{28A0092B-C50C-407E-A947-70E740481C1C}">
                <a14:useLocalDpi xmlns:a14="http://schemas.microsoft.com/office/drawing/2010/main"/>
              </a:ext>
            </a:extLst>
          </a:blip>
          <a:srcRect l="14588" t="34933" r="11024" b="46933"/>
          <a:stretch/>
        </p:blipFill>
        <p:spPr>
          <a:xfrm>
            <a:off x="457199" y="5598288"/>
            <a:ext cx="4958863" cy="934078"/>
          </a:xfrm>
          <a:prstGeom prst="rect">
            <a:avLst/>
          </a:prstGeom>
        </p:spPr>
      </p:pic>
      <p:pic>
        <p:nvPicPr>
          <p:cNvPr id="4" name="Picture 3"/>
          <p:cNvPicPr>
            <a:picLocks noChangeAspect="1"/>
          </p:cNvPicPr>
          <p:nvPr/>
        </p:nvPicPr>
        <p:blipFill>
          <a:blip r:embed="rId3"/>
          <a:stretch>
            <a:fillRect/>
          </a:stretch>
        </p:blipFill>
        <p:spPr>
          <a:xfrm>
            <a:off x="3774529" y="3869235"/>
            <a:ext cx="1790300" cy="1764785"/>
          </a:xfrm>
          <a:prstGeom prst="rect">
            <a:avLst/>
          </a:prstGeom>
        </p:spPr>
      </p:pic>
    </p:spTree>
    <p:extLst>
      <p:ext uri="{BB962C8B-B14F-4D97-AF65-F5344CB8AC3E}">
        <p14:creationId xmlns:p14="http://schemas.microsoft.com/office/powerpoint/2010/main" val="211305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Participants and Teams</a:t>
            </a:r>
          </a:p>
        </p:txBody>
      </p:sp>
      <p:sp>
        <p:nvSpPr>
          <p:cNvPr id="5" name="Content Placeholder 4"/>
          <p:cNvSpPr>
            <a:spLocks noGrp="1"/>
          </p:cNvSpPr>
          <p:nvPr>
            <p:ph idx="1"/>
          </p:nvPr>
        </p:nvSpPr>
        <p:spPr>
          <a:xfrm>
            <a:off x="457200" y="1539502"/>
            <a:ext cx="8527774" cy="5040202"/>
          </a:xfrm>
        </p:spPr>
        <p:txBody>
          <a:bodyPr>
            <a:normAutofit/>
          </a:bodyPr>
          <a:lstStyle/>
          <a:p>
            <a:pPr>
              <a:buFont typeface="Wingdings" panose="05000000000000000000" pitchFamily="2" charset="2"/>
              <a:buChar char="v"/>
            </a:pPr>
            <a:r>
              <a:rPr lang="en-US" sz="2400" b="1" dirty="0">
                <a:solidFill>
                  <a:schemeClr val="accent1"/>
                </a:solidFill>
                <a:latin typeface="Calibri"/>
                <a:cs typeface="Calibri"/>
              </a:rPr>
              <a:t>M&amp;E provided very helpful feedback, but it was very difficult to reach all local participants</a:t>
            </a:r>
          </a:p>
          <a:p>
            <a:pPr lvl="1">
              <a:buFont typeface="Arial"/>
              <a:buChar char="•"/>
            </a:pPr>
            <a:r>
              <a:rPr lang="en-US" sz="2600" dirty="0">
                <a:solidFill>
                  <a:schemeClr val="accent1"/>
                </a:solidFill>
                <a:latin typeface="Calibri"/>
                <a:cs typeface="Calibri"/>
              </a:rPr>
              <a:t>Helpful to have continuous feedback from surveys and conversations throughout the summit</a:t>
            </a:r>
          </a:p>
          <a:p>
            <a:pPr lvl="1">
              <a:buFont typeface="Arial"/>
              <a:buChar char="•"/>
            </a:pPr>
            <a:r>
              <a:rPr lang="en-US" sz="2600" dirty="0">
                <a:solidFill>
                  <a:schemeClr val="accent1"/>
                </a:solidFill>
                <a:latin typeface="Calibri"/>
                <a:cs typeface="Calibri"/>
              </a:rPr>
              <a:t>Survey translation for local participants was difficult to administer as it was done in groups. This biased the answers as participants influenced each other with their ideas through the conversation. </a:t>
            </a:r>
          </a:p>
          <a:p>
            <a:pPr lvl="1">
              <a:buFont typeface="Arial"/>
              <a:buChar char="•"/>
            </a:pPr>
            <a:r>
              <a:rPr lang="en-US" sz="2600" dirty="0">
                <a:solidFill>
                  <a:schemeClr val="accent1"/>
                </a:solidFill>
                <a:latin typeface="Calibri"/>
                <a:cs typeface="Calibri"/>
              </a:rPr>
              <a:t>The Tswana translator was almost always a DF which potentially influenced the way certain focused questions were answered, especially for the Mid-Summit Surveys.</a:t>
            </a:r>
          </a:p>
        </p:txBody>
      </p:sp>
    </p:spTree>
    <p:extLst>
      <p:ext uri="{BB962C8B-B14F-4D97-AF65-F5344CB8AC3E}">
        <p14:creationId xmlns:p14="http://schemas.microsoft.com/office/powerpoint/2010/main" val="1798503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Participants: recs</a:t>
            </a:r>
          </a:p>
        </p:txBody>
      </p:sp>
      <p:sp>
        <p:nvSpPr>
          <p:cNvPr id="5" name="Content Placeholder 4"/>
          <p:cNvSpPr>
            <a:spLocks noGrp="1"/>
          </p:cNvSpPr>
          <p:nvPr>
            <p:ph idx="1"/>
          </p:nvPr>
        </p:nvSpPr>
        <p:spPr>
          <a:xfrm>
            <a:off x="739774" y="1431235"/>
            <a:ext cx="7794625" cy="4899967"/>
          </a:xfrm>
        </p:spPr>
        <p:txBody>
          <a:bodyPr>
            <a:normAutofit fontScale="92500" lnSpcReduction="10000"/>
          </a:bodyPr>
          <a:lstStyle/>
          <a:p>
            <a:pPr>
              <a:buFont typeface="Wingdings" panose="05000000000000000000" pitchFamily="2" charset="2"/>
              <a:buChar char="v"/>
            </a:pPr>
            <a:r>
              <a:rPr lang="en-US" sz="2600" b="1" dirty="0">
                <a:solidFill>
                  <a:schemeClr val="accent2"/>
                </a:solidFill>
                <a:latin typeface="Calibri"/>
                <a:cs typeface="Calibri"/>
              </a:rPr>
              <a:t>Better distribution of team members across projects in terms of gender, age, size of team. </a:t>
            </a:r>
          </a:p>
          <a:p>
            <a:pPr marL="800100" marR="0" lvl="1" indent="-342900">
              <a:spcBef>
                <a:spcPts val="0"/>
              </a:spcBef>
              <a:spcAft>
                <a:spcPts val="0"/>
              </a:spcAft>
              <a:buFont typeface="Wingdings" panose="05000000000000000000" pitchFamily="2" charset="2"/>
              <a:buChar char="v"/>
            </a:pPr>
            <a:r>
              <a:rPr lang="en-US" dirty="0">
                <a:solidFill>
                  <a:schemeClr val="accent4">
                    <a:lumMod val="75000"/>
                  </a:schemeClr>
                </a:solidFill>
                <a:latin typeface="Calibri"/>
                <a:ea typeface="ＭＳ 明朝"/>
                <a:cs typeface="Calibri"/>
              </a:rPr>
              <a:t>Examples: </a:t>
            </a:r>
          </a:p>
          <a:p>
            <a:pPr marL="1200150" lvl="2" indent="-285750">
              <a:buFont typeface="Wingdings" panose="05000000000000000000" pitchFamily="2" charset="2"/>
              <a:buChar char="v"/>
            </a:pPr>
            <a:r>
              <a:rPr lang="en-US" dirty="0">
                <a:solidFill>
                  <a:schemeClr val="accent4">
                    <a:lumMod val="75000"/>
                  </a:schemeClr>
                </a:solidFill>
                <a:latin typeface="Calibri"/>
                <a:ea typeface="ＭＳ 明朝"/>
                <a:cs typeface="Calibri"/>
              </a:rPr>
              <a:t>Ensuring that members of similar ages (especially young students) are more evenly distributed.</a:t>
            </a:r>
          </a:p>
          <a:p>
            <a:pPr marL="1257300" lvl="2" indent="-342900">
              <a:buFont typeface="Wingdings" panose="05000000000000000000" pitchFamily="2" charset="2"/>
              <a:buChar char="v"/>
            </a:pPr>
            <a:r>
              <a:rPr lang="en-US" b="1" dirty="0">
                <a:solidFill>
                  <a:schemeClr val="accent4">
                    <a:lumMod val="75000"/>
                  </a:schemeClr>
                </a:solidFill>
                <a:latin typeface="Calibri"/>
                <a:cs typeface="Calibri"/>
              </a:rPr>
              <a:t>Call out for applications, especially to women </a:t>
            </a:r>
            <a:r>
              <a:rPr lang="en-US" dirty="0">
                <a:solidFill>
                  <a:schemeClr val="accent4">
                    <a:lumMod val="75000"/>
                  </a:schemeClr>
                </a:solidFill>
                <a:latin typeface="Calibri"/>
                <a:cs typeface="Calibri"/>
              </a:rPr>
              <a:t>in order to allow for a gender balance among groups</a:t>
            </a:r>
            <a:r>
              <a:rPr lang="en-US" b="1" dirty="0">
                <a:solidFill>
                  <a:schemeClr val="accent4">
                    <a:lumMod val="75000"/>
                  </a:schemeClr>
                </a:solidFill>
                <a:latin typeface="Calibri"/>
                <a:cs typeface="Calibri"/>
              </a:rPr>
              <a:t>. </a:t>
            </a:r>
          </a:p>
          <a:p>
            <a:pPr marL="1257300" lvl="2" indent="-342900">
              <a:buFont typeface="Wingdings" panose="05000000000000000000" pitchFamily="2" charset="2"/>
              <a:buChar char="v"/>
            </a:pPr>
            <a:r>
              <a:rPr lang="en-US" dirty="0">
                <a:solidFill>
                  <a:schemeClr val="accent4">
                    <a:lumMod val="75000"/>
                  </a:schemeClr>
                </a:solidFill>
                <a:latin typeface="Calibri"/>
                <a:ea typeface="ＭＳ 明朝"/>
                <a:cs typeface="Calibri"/>
              </a:rPr>
              <a:t>Ensure that no one group exceeds 8-10 members, including local participants. </a:t>
            </a:r>
          </a:p>
          <a:p>
            <a:pPr>
              <a:buFont typeface="Wingdings" panose="05000000000000000000" pitchFamily="2" charset="2"/>
              <a:buChar char="v"/>
            </a:pPr>
            <a:r>
              <a:rPr lang="en-US" sz="2600" b="1" dirty="0">
                <a:solidFill>
                  <a:schemeClr val="accent2"/>
                </a:solidFill>
                <a:latin typeface="Calibri"/>
                <a:cs typeface="Calibri"/>
              </a:rPr>
              <a:t>Better support in collecting data from local participants (M&amp;E needs some help with this)</a:t>
            </a:r>
          </a:p>
          <a:p>
            <a:pPr marL="800100" marR="0" lvl="1" indent="-342900">
              <a:spcBef>
                <a:spcPts val="0"/>
              </a:spcBef>
              <a:spcAft>
                <a:spcPts val="0"/>
              </a:spcAft>
              <a:buFont typeface="Wingdings" panose="05000000000000000000" pitchFamily="2" charset="2"/>
              <a:buChar char="v"/>
            </a:pPr>
            <a:r>
              <a:rPr lang="en-US" sz="1800" dirty="0">
                <a:solidFill>
                  <a:schemeClr val="accent4">
                    <a:lumMod val="75000"/>
                  </a:schemeClr>
                </a:solidFill>
                <a:latin typeface="Calibri"/>
                <a:ea typeface="ＭＳ 明朝"/>
                <a:cs typeface="Calibri"/>
              </a:rPr>
              <a:t>Possible 1-1 interviews with participants. </a:t>
            </a:r>
          </a:p>
          <a:p>
            <a:pPr marL="800100" marR="0" lvl="1" indent="-342900">
              <a:spcBef>
                <a:spcPts val="0"/>
              </a:spcBef>
              <a:spcAft>
                <a:spcPts val="0"/>
              </a:spcAft>
              <a:buFont typeface="Wingdings" panose="05000000000000000000" pitchFamily="2" charset="2"/>
              <a:buChar char="v"/>
            </a:pPr>
            <a:r>
              <a:rPr lang="en-US" sz="1800" dirty="0">
                <a:solidFill>
                  <a:schemeClr val="accent4">
                    <a:lumMod val="75000"/>
                  </a:schemeClr>
                </a:solidFill>
                <a:latin typeface="Calibri"/>
                <a:ea typeface="ＭＳ 明朝"/>
                <a:cs typeface="Calibri"/>
              </a:rPr>
              <a:t>Providing focused feedback for DF’s regarding their teams and roles</a:t>
            </a:r>
          </a:p>
          <a:p>
            <a:pPr marL="800100" marR="0" lvl="1" indent="-342900">
              <a:spcBef>
                <a:spcPts val="0"/>
              </a:spcBef>
              <a:spcAft>
                <a:spcPts val="0"/>
              </a:spcAft>
              <a:buFont typeface="Wingdings" panose="05000000000000000000" pitchFamily="2" charset="2"/>
              <a:buChar char="v"/>
            </a:pPr>
            <a:r>
              <a:rPr lang="en-US" sz="1800" dirty="0">
                <a:solidFill>
                  <a:schemeClr val="accent4">
                    <a:lumMod val="75000"/>
                  </a:schemeClr>
                </a:solidFill>
                <a:latin typeface="Calibri"/>
                <a:ea typeface="ＭＳ 明朝"/>
                <a:cs typeface="Calibri"/>
              </a:rPr>
              <a:t>External translators? (i.e.. Not participants, or “partonizers”)</a:t>
            </a:r>
          </a:p>
          <a:p>
            <a:pPr marL="800100" marR="0" lvl="1" indent="-342900">
              <a:spcBef>
                <a:spcPts val="0"/>
              </a:spcBef>
              <a:spcAft>
                <a:spcPts val="0"/>
              </a:spcAft>
              <a:buFont typeface="Wingdings" panose="05000000000000000000" pitchFamily="2" charset="2"/>
              <a:buChar char="v"/>
            </a:pPr>
            <a:r>
              <a:rPr lang="en-US" sz="1800" dirty="0">
                <a:solidFill>
                  <a:schemeClr val="accent4">
                    <a:lumMod val="75000"/>
                  </a:schemeClr>
                </a:solidFill>
                <a:latin typeface="Calibri"/>
                <a:ea typeface="ＭＳ 明朝"/>
                <a:cs typeface="Calibri"/>
              </a:rPr>
              <a:t>More graphical/oral representation of some aspects of </a:t>
            </a:r>
            <a:r>
              <a:rPr lang="en-US" sz="1800" dirty="0" err="1">
                <a:solidFill>
                  <a:schemeClr val="accent4">
                    <a:lumMod val="75000"/>
                  </a:schemeClr>
                </a:solidFill>
                <a:latin typeface="Calibri"/>
                <a:ea typeface="ＭＳ 明朝"/>
                <a:cs typeface="Calibri"/>
              </a:rPr>
              <a:t>surveys</a:t>
            </a:r>
            <a:r>
              <a:rPr lang="en-US" b="1" dirty="0" err="1">
                <a:ea typeface="ＭＳ 明朝"/>
                <a:cs typeface="Times New Roman"/>
              </a:rPr>
              <a:t>focus</a:t>
            </a:r>
            <a:r>
              <a:rPr lang="en-US" b="1" dirty="0">
                <a:ea typeface="ＭＳ 明朝"/>
                <a:cs typeface="Times New Roman"/>
              </a:rPr>
              <a:t> to get more feedback from local participants</a:t>
            </a:r>
            <a:endParaRPr lang="en-US" b="1" dirty="0">
              <a:latin typeface="Cambria"/>
              <a:ea typeface="ＭＳ 明朝"/>
              <a:cs typeface="Times New Roman"/>
            </a:endParaRPr>
          </a:p>
          <a:p>
            <a:endParaRPr lang="en-US" sz="2600" b="1" dirty="0">
              <a:solidFill>
                <a:schemeClr val="accent5">
                  <a:lumMod val="75000"/>
                </a:schemeClr>
              </a:solidFill>
              <a:latin typeface="Calibri"/>
              <a:cs typeface="Calibri"/>
            </a:endParaRPr>
          </a:p>
        </p:txBody>
      </p:sp>
    </p:spTree>
    <p:extLst>
      <p:ext uri="{BB962C8B-B14F-4D97-AF65-F5344CB8AC3E}">
        <p14:creationId xmlns:p14="http://schemas.microsoft.com/office/powerpoint/2010/main" val="327802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Logistics</a:t>
            </a:r>
          </a:p>
        </p:txBody>
      </p:sp>
      <p:sp>
        <p:nvSpPr>
          <p:cNvPr id="5" name="Content Placeholder 4"/>
          <p:cNvSpPr>
            <a:spLocks noGrp="1"/>
          </p:cNvSpPr>
          <p:nvPr>
            <p:ph idx="1"/>
          </p:nvPr>
        </p:nvSpPr>
        <p:spPr>
          <a:xfrm>
            <a:off x="457200" y="1712696"/>
            <a:ext cx="8412623" cy="4618506"/>
          </a:xfrm>
        </p:spPr>
        <p:txBody>
          <a:bodyPr>
            <a:normAutofit fontScale="47500" lnSpcReduction="20000"/>
          </a:bodyPr>
          <a:lstStyle/>
          <a:p>
            <a:pPr>
              <a:buFont typeface="Wingdings" panose="05000000000000000000" pitchFamily="2" charset="2"/>
              <a:buChar char="v"/>
            </a:pPr>
            <a:r>
              <a:rPr lang="en-US" sz="3800" b="1" dirty="0">
                <a:solidFill>
                  <a:schemeClr val="accent1"/>
                </a:solidFill>
                <a:latin typeface="Calibri"/>
                <a:cs typeface="Calibri"/>
              </a:rPr>
              <a:t>Unexpectedly great amenities</a:t>
            </a:r>
          </a:p>
          <a:p>
            <a:pPr lvl="1">
              <a:buFont typeface="Arial"/>
              <a:buChar char="•"/>
            </a:pPr>
            <a:r>
              <a:rPr lang="en-US" sz="3000" dirty="0">
                <a:solidFill>
                  <a:schemeClr val="accent1">
                    <a:lumMod val="75000"/>
                  </a:schemeClr>
                </a:solidFill>
                <a:latin typeface="Calibri"/>
                <a:ea typeface="ＭＳ 明朝"/>
                <a:cs typeface="Calibri"/>
              </a:rPr>
              <a:t>Breakfast and lunch were exceptionally good, dinner needed some improvements. There was enough variety of vegetarian food! </a:t>
            </a:r>
          </a:p>
          <a:p>
            <a:pPr lvl="1">
              <a:buFont typeface="Arial"/>
              <a:buChar char="•"/>
            </a:pPr>
            <a:r>
              <a:rPr lang="en-US" sz="3000" dirty="0">
                <a:solidFill>
                  <a:schemeClr val="accent1">
                    <a:lumMod val="75000"/>
                  </a:schemeClr>
                </a:solidFill>
                <a:latin typeface="Calibri"/>
                <a:ea typeface="ＭＳ 明朝"/>
                <a:cs typeface="Calibri"/>
              </a:rPr>
              <a:t>The Workshop and ICT room played a critical part in the functioning of the summit. Internet was okay but useful to have despite the </a:t>
            </a:r>
          </a:p>
          <a:p>
            <a:pPr lvl="1">
              <a:buFont typeface="Arial"/>
              <a:buChar char="•"/>
            </a:pPr>
            <a:r>
              <a:rPr lang="en-US" sz="3000" dirty="0">
                <a:solidFill>
                  <a:schemeClr val="accent1">
                    <a:lumMod val="75000"/>
                  </a:schemeClr>
                </a:solidFill>
                <a:latin typeface="Calibri"/>
                <a:ea typeface="ＭＳ 明朝"/>
                <a:cs typeface="Calibri"/>
              </a:rPr>
              <a:t>Need a better system for cleaning bathrooms as well as fixing leakages etc. This potentially can affect the health of the participants. </a:t>
            </a:r>
          </a:p>
          <a:p>
            <a:pPr>
              <a:buFont typeface="Wingdings" panose="05000000000000000000" pitchFamily="2" charset="2"/>
              <a:buChar char="v"/>
            </a:pPr>
            <a:r>
              <a:rPr lang="en-US" sz="3800" b="1" dirty="0">
                <a:solidFill>
                  <a:schemeClr val="accent1"/>
                </a:solidFill>
                <a:latin typeface="Calibri"/>
                <a:cs typeface="Calibri"/>
              </a:rPr>
              <a:t>Small space made personal interactions with everyone easier</a:t>
            </a:r>
          </a:p>
          <a:p>
            <a:pPr lvl="1">
              <a:buFont typeface="Arial" panose="020B0604020202020204" pitchFamily="34" charset="0"/>
              <a:buChar char="•"/>
            </a:pPr>
            <a:r>
              <a:rPr lang="en-US" sz="2900" dirty="0">
                <a:solidFill>
                  <a:srgbClr val="2D6391"/>
                </a:solidFill>
                <a:latin typeface="Calibri"/>
                <a:cs typeface="Calibri"/>
              </a:rPr>
              <a:t>Great IDDS culture – culture of participants seeing organizers do everything and then pitching in themselves without being asked. For example, </a:t>
            </a:r>
            <a:r>
              <a:rPr lang="en-US" sz="2900" dirty="0" err="1">
                <a:solidFill>
                  <a:srgbClr val="2D6391"/>
                </a:solidFill>
                <a:latin typeface="Calibri"/>
                <a:cs typeface="Calibri"/>
              </a:rPr>
              <a:t>Tempei</a:t>
            </a:r>
            <a:r>
              <a:rPr lang="en-US" sz="2900" dirty="0">
                <a:solidFill>
                  <a:srgbClr val="2D6391"/>
                </a:solidFill>
                <a:latin typeface="Calibri"/>
                <a:cs typeface="Calibri"/>
              </a:rPr>
              <a:t> helping with small fixes around the dorms etc.</a:t>
            </a:r>
          </a:p>
          <a:p>
            <a:pPr lvl="1">
              <a:buFont typeface="Arial" panose="020B0604020202020204" pitchFamily="34" charset="0"/>
              <a:buChar char="•"/>
            </a:pPr>
            <a:r>
              <a:rPr lang="en-US" sz="2900" dirty="0">
                <a:solidFill>
                  <a:srgbClr val="2D6391"/>
                </a:solidFill>
                <a:latin typeface="Calibri"/>
                <a:cs typeface="Calibri"/>
              </a:rPr>
              <a:t>Participation presentations were a hit and fostered closer relations and networks for future collaboration between participants and organizers. </a:t>
            </a:r>
            <a:endParaRPr lang="en-US" sz="2900" dirty="0">
              <a:solidFill>
                <a:schemeClr val="accent1"/>
              </a:solidFill>
              <a:latin typeface="Calibri"/>
              <a:cs typeface="Calibri"/>
            </a:endParaRPr>
          </a:p>
          <a:p>
            <a:pPr>
              <a:buFont typeface="Wingdings" panose="05000000000000000000" pitchFamily="2" charset="2"/>
              <a:buChar char="v"/>
            </a:pPr>
            <a:r>
              <a:rPr lang="en-US" sz="3800" b="1" dirty="0">
                <a:solidFill>
                  <a:schemeClr val="accent1"/>
                </a:solidFill>
                <a:latin typeface="Calibri"/>
                <a:cs typeface="Calibri"/>
              </a:rPr>
              <a:t>Could improve working spaces and need better system to procure supplies</a:t>
            </a:r>
          </a:p>
          <a:p>
            <a:pPr lvl="1">
              <a:buFont typeface="Arial"/>
              <a:buChar char="•"/>
            </a:pPr>
            <a:r>
              <a:rPr lang="en-US" sz="2900" b="1" dirty="0">
                <a:solidFill>
                  <a:srgbClr val="2D6391"/>
                </a:solidFill>
                <a:latin typeface="Calibri"/>
                <a:ea typeface="ＭＳ 明朝"/>
                <a:cs typeface="Calibri"/>
              </a:rPr>
              <a:t>Break out rooms were useful but rarely used, given the pleasant weather. </a:t>
            </a:r>
            <a:r>
              <a:rPr lang="en-US" sz="2900" dirty="0">
                <a:solidFill>
                  <a:srgbClr val="2D6391"/>
                </a:solidFill>
                <a:latin typeface="Calibri"/>
                <a:ea typeface="ＭＳ 明朝"/>
                <a:cs typeface="Calibri"/>
              </a:rPr>
              <a:t>However, documentation became harder outside which potentially meant that information is lost. </a:t>
            </a:r>
          </a:p>
          <a:p>
            <a:pPr lvl="1">
              <a:buFont typeface="Arial"/>
              <a:buChar char="•"/>
            </a:pPr>
            <a:r>
              <a:rPr lang="en-US" sz="2900" b="1" dirty="0">
                <a:solidFill>
                  <a:srgbClr val="2D6391"/>
                </a:solidFill>
                <a:latin typeface="Calibri"/>
                <a:ea typeface="ＭＳ 明朝"/>
                <a:cs typeface="Calibri"/>
              </a:rPr>
              <a:t>Workshop setup needed a lot more time </a:t>
            </a:r>
            <a:r>
              <a:rPr lang="en-US" sz="2900" dirty="0">
                <a:solidFill>
                  <a:srgbClr val="2D6391"/>
                </a:solidFill>
                <a:latin typeface="Calibri"/>
                <a:ea typeface="ＭＳ 明朝"/>
                <a:cs typeface="Calibri"/>
              </a:rPr>
              <a:t>and there was a lot of confusion around buying tools as there was misinformation about where the tools could be purchased. </a:t>
            </a:r>
          </a:p>
          <a:p>
            <a:pPr lvl="1">
              <a:buFont typeface="Arial"/>
              <a:buChar char="•"/>
            </a:pPr>
            <a:r>
              <a:rPr lang="en-US" sz="2900" b="1" dirty="0">
                <a:solidFill>
                  <a:srgbClr val="2D6391"/>
                </a:solidFill>
                <a:latin typeface="Calibri"/>
                <a:ea typeface="ＭＳ 明朝"/>
                <a:cs typeface="Calibri"/>
              </a:rPr>
              <a:t>Translation</a:t>
            </a:r>
            <a:r>
              <a:rPr lang="en-US" sz="2900" dirty="0">
                <a:solidFill>
                  <a:srgbClr val="2D6391"/>
                </a:solidFill>
                <a:latin typeface="Calibri"/>
                <a:ea typeface="ＭＳ 明朝"/>
                <a:cs typeface="Calibri"/>
              </a:rPr>
              <a:t> among the whole group and specific project teams was difficult as some organizers were pulled into translating which added to their tasks. </a:t>
            </a:r>
            <a:endParaRPr lang="en-US" sz="2400" b="1" dirty="0">
              <a:solidFill>
                <a:schemeClr val="accent1"/>
              </a:solidFill>
              <a:latin typeface="Calibri"/>
              <a:cs typeface="Calibri"/>
            </a:endParaRPr>
          </a:p>
        </p:txBody>
      </p:sp>
    </p:spTree>
    <p:extLst>
      <p:ext uri="{BB962C8B-B14F-4D97-AF65-F5344CB8AC3E}">
        <p14:creationId xmlns:p14="http://schemas.microsoft.com/office/powerpoint/2010/main" val="118388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Logistics: Recs</a:t>
            </a:r>
          </a:p>
        </p:txBody>
      </p:sp>
      <p:sp>
        <p:nvSpPr>
          <p:cNvPr id="5" name="Content Placeholder 4"/>
          <p:cNvSpPr>
            <a:spLocks noGrp="1"/>
          </p:cNvSpPr>
          <p:nvPr>
            <p:ph idx="1"/>
          </p:nvPr>
        </p:nvSpPr>
        <p:spPr>
          <a:xfrm>
            <a:off x="739775" y="1597234"/>
            <a:ext cx="7662864" cy="4733968"/>
          </a:xfrm>
        </p:spPr>
        <p:txBody>
          <a:bodyPr>
            <a:normAutofit/>
          </a:bodyPr>
          <a:lstStyle/>
          <a:p>
            <a:pPr>
              <a:buFont typeface="Wingdings" panose="05000000000000000000" pitchFamily="2" charset="2"/>
              <a:buChar char="v"/>
            </a:pPr>
            <a:r>
              <a:rPr lang="en-US" sz="2400" dirty="0">
                <a:solidFill>
                  <a:schemeClr val="accent2"/>
                </a:solidFill>
                <a:latin typeface="Calibri"/>
                <a:cs typeface="Calibri"/>
              </a:rPr>
              <a:t>Ensuring that the workshop and ICT rooms are more secure so that participants can safely access the rooms 24 hours every day. </a:t>
            </a:r>
          </a:p>
          <a:p>
            <a:pPr>
              <a:buFont typeface="Wingdings" panose="05000000000000000000" pitchFamily="2" charset="2"/>
              <a:buChar char="v"/>
            </a:pPr>
            <a:r>
              <a:rPr lang="en-US" sz="2400" dirty="0">
                <a:solidFill>
                  <a:schemeClr val="accent2"/>
                </a:solidFill>
                <a:latin typeface="Calibri"/>
                <a:cs typeface="Calibri"/>
              </a:rPr>
              <a:t>Ensuring that participants are not accessing sites like </a:t>
            </a:r>
            <a:r>
              <a:rPr lang="en-US" sz="2400" dirty="0" err="1">
                <a:solidFill>
                  <a:schemeClr val="accent2"/>
                </a:solidFill>
                <a:latin typeface="Calibri"/>
                <a:cs typeface="Calibri"/>
              </a:rPr>
              <a:t>youtube</a:t>
            </a:r>
            <a:r>
              <a:rPr lang="en-US" sz="2400" dirty="0">
                <a:solidFill>
                  <a:schemeClr val="accent2"/>
                </a:solidFill>
                <a:latin typeface="Calibri"/>
                <a:cs typeface="Calibri"/>
              </a:rPr>
              <a:t> or other streaming channels during peak work hours. </a:t>
            </a:r>
          </a:p>
          <a:p>
            <a:pPr>
              <a:buFont typeface="Wingdings" panose="05000000000000000000" pitchFamily="2" charset="2"/>
              <a:buChar char="v"/>
            </a:pPr>
            <a:r>
              <a:rPr lang="en-US" sz="2400" dirty="0">
                <a:solidFill>
                  <a:schemeClr val="accent2"/>
                </a:solidFill>
                <a:latin typeface="Calibri"/>
                <a:cs typeface="Calibri"/>
              </a:rPr>
              <a:t>Installing clothes hooks, bathroom stools which makes it easier to use the shared showers. This is especially useful for those staying in tents. </a:t>
            </a:r>
          </a:p>
          <a:p>
            <a:endParaRPr lang="en-US" sz="2600" dirty="0">
              <a:solidFill>
                <a:schemeClr val="accent5">
                  <a:lumMod val="75000"/>
                </a:schemeClr>
              </a:solidFill>
              <a:latin typeface="Calibri"/>
              <a:cs typeface="Calibri"/>
            </a:endParaRPr>
          </a:p>
        </p:txBody>
      </p:sp>
    </p:spTree>
    <p:extLst>
      <p:ext uri="{BB962C8B-B14F-4D97-AF65-F5344CB8AC3E}">
        <p14:creationId xmlns:p14="http://schemas.microsoft.com/office/powerpoint/2010/main" val="327802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400" dirty="0">
                <a:solidFill>
                  <a:schemeClr val="tx1"/>
                </a:solidFill>
                <a:latin typeface="Avenir Next Demi Bold"/>
                <a:cs typeface="Avenir Next Demi Bold"/>
              </a:rPr>
              <a:t>Communities</a:t>
            </a:r>
          </a:p>
        </p:txBody>
      </p:sp>
      <p:sp>
        <p:nvSpPr>
          <p:cNvPr id="5" name="Content Placeholder 4"/>
          <p:cNvSpPr>
            <a:spLocks noGrp="1"/>
          </p:cNvSpPr>
          <p:nvPr>
            <p:ph idx="1"/>
          </p:nvPr>
        </p:nvSpPr>
        <p:spPr>
          <a:xfrm>
            <a:off x="457200" y="1335066"/>
            <a:ext cx="8229600" cy="4883402"/>
          </a:xfrm>
        </p:spPr>
        <p:txBody>
          <a:bodyPr>
            <a:normAutofit fontScale="92500"/>
          </a:bodyPr>
          <a:lstStyle/>
          <a:p>
            <a:pPr lvl="0">
              <a:spcBef>
                <a:spcPts val="0"/>
              </a:spcBef>
              <a:buFont typeface="Wingdings" panose="05000000000000000000" pitchFamily="2" charset="2"/>
              <a:buChar char="v"/>
            </a:pPr>
            <a:r>
              <a:rPr lang="en-US" dirty="0">
                <a:solidFill>
                  <a:schemeClr val="accent1">
                    <a:lumMod val="75000"/>
                  </a:schemeClr>
                </a:solidFill>
                <a:latin typeface="Calibri"/>
                <a:cs typeface="Calibri"/>
              </a:rPr>
              <a:t>Having the </a:t>
            </a:r>
            <a:r>
              <a:rPr lang="en-US" dirty="0" err="1">
                <a:solidFill>
                  <a:schemeClr val="accent1">
                    <a:lumMod val="75000"/>
                  </a:schemeClr>
                </a:solidFill>
                <a:latin typeface="Calibri"/>
                <a:cs typeface="Calibri"/>
              </a:rPr>
              <a:t>Kgotla</a:t>
            </a:r>
            <a:r>
              <a:rPr lang="en-US" dirty="0">
                <a:solidFill>
                  <a:schemeClr val="accent1">
                    <a:lumMod val="75000"/>
                  </a:schemeClr>
                </a:solidFill>
                <a:latin typeface="Calibri"/>
                <a:cs typeface="Calibri"/>
              </a:rPr>
              <a:t> in the beginning of the summit was very useful in establishing a formal presence in D’kar. </a:t>
            </a:r>
          </a:p>
          <a:p>
            <a:pPr lvl="0">
              <a:spcBef>
                <a:spcPts val="0"/>
              </a:spcBef>
              <a:buFont typeface="Wingdings" panose="05000000000000000000" pitchFamily="2" charset="2"/>
              <a:buChar char="v"/>
            </a:pPr>
            <a:r>
              <a:rPr lang="en-US" dirty="0">
                <a:solidFill>
                  <a:schemeClr val="accent1">
                    <a:lumMod val="75000"/>
                  </a:schemeClr>
                </a:solidFill>
                <a:latin typeface="Calibri"/>
                <a:cs typeface="Calibri"/>
              </a:rPr>
              <a:t>Community interaction was more systematic given that DFs went out to the community before the summit started. This was helpful in establishing a presence, although it was not very intensive. </a:t>
            </a:r>
          </a:p>
          <a:p>
            <a:pPr lvl="0">
              <a:spcBef>
                <a:spcPts val="0"/>
              </a:spcBef>
              <a:buFont typeface="Wingdings" panose="05000000000000000000" pitchFamily="2" charset="2"/>
              <a:buChar char="v"/>
            </a:pPr>
            <a:r>
              <a:rPr lang="en-US" dirty="0">
                <a:solidFill>
                  <a:schemeClr val="accent1">
                    <a:lumMod val="75000"/>
                  </a:schemeClr>
                </a:solidFill>
                <a:latin typeface="Calibri"/>
                <a:cs typeface="Calibri"/>
              </a:rPr>
              <a:t>There was a general consensus that having the summit in the same place as last year was critical as it created strong advocates for IDDS among the community. </a:t>
            </a:r>
          </a:p>
          <a:p>
            <a:pPr lvl="0">
              <a:spcBef>
                <a:spcPts val="0"/>
              </a:spcBef>
              <a:buFont typeface="Wingdings" panose="05000000000000000000" pitchFamily="2" charset="2"/>
              <a:buChar char="v"/>
            </a:pPr>
            <a:r>
              <a:rPr lang="en-US" dirty="0">
                <a:solidFill>
                  <a:schemeClr val="accent1">
                    <a:lumMod val="75000"/>
                  </a:schemeClr>
                </a:solidFill>
                <a:latin typeface="Calibri"/>
                <a:cs typeface="Calibri"/>
              </a:rPr>
              <a:t>The local participants were an incredible addition to the summit and played a vital role in reaching out to the community. </a:t>
            </a:r>
          </a:p>
          <a:p>
            <a:pPr lvl="0">
              <a:spcBef>
                <a:spcPts val="0"/>
              </a:spcBef>
              <a:buFont typeface="Wingdings" panose="05000000000000000000" pitchFamily="2" charset="2"/>
              <a:buChar char="v"/>
            </a:pPr>
            <a:r>
              <a:rPr lang="en-US" dirty="0">
                <a:solidFill>
                  <a:schemeClr val="accent1">
                    <a:lumMod val="75000"/>
                  </a:schemeClr>
                </a:solidFill>
                <a:latin typeface="Calibri"/>
                <a:cs typeface="Calibri"/>
              </a:rPr>
              <a:t>For the wheelchair project, there was limited interaction with the different stakeholders like wheelchair riders and other people with disabilities, given that previous partnerships were not established in D’kar. </a:t>
            </a:r>
          </a:p>
          <a:p>
            <a:pPr>
              <a:spcBef>
                <a:spcPts val="0"/>
              </a:spcBef>
              <a:buFont typeface="Wingdings" panose="05000000000000000000" pitchFamily="2" charset="2"/>
              <a:buChar char="v"/>
            </a:pPr>
            <a:r>
              <a:rPr lang="en-US" dirty="0">
                <a:solidFill>
                  <a:schemeClr val="accent1">
                    <a:lumMod val="75000"/>
                  </a:schemeClr>
                </a:solidFill>
                <a:latin typeface="Calibri"/>
                <a:cs typeface="Calibri"/>
              </a:rPr>
              <a:t>Organizers need to be more deeply briefed on the history and politics of </a:t>
            </a:r>
            <a:r>
              <a:rPr lang="en-US" dirty="0" err="1">
                <a:solidFill>
                  <a:schemeClr val="accent1">
                    <a:lumMod val="75000"/>
                  </a:schemeClr>
                </a:solidFill>
                <a:latin typeface="Calibri"/>
                <a:cs typeface="Calibri"/>
              </a:rPr>
              <a:t>D’Kar</a:t>
            </a:r>
            <a:r>
              <a:rPr lang="en-US" dirty="0">
                <a:solidFill>
                  <a:schemeClr val="accent1">
                    <a:lumMod val="75000"/>
                  </a:schemeClr>
                </a:solidFill>
                <a:latin typeface="Calibri"/>
                <a:cs typeface="Calibri"/>
              </a:rPr>
              <a:t>. </a:t>
            </a:r>
          </a:p>
          <a:p>
            <a:pPr lvl="0">
              <a:spcBef>
                <a:spcPts val="0"/>
              </a:spcBef>
              <a:buFont typeface="Wingdings" panose="05000000000000000000" pitchFamily="2" charset="2"/>
              <a:buChar char="v"/>
            </a:pPr>
            <a:endParaRPr lang="en-US"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47894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400" dirty="0">
                <a:solidFill>
                  <a:schemeClr val="tx1"/>
                </a:solidFill>
                <a:latin typeface="Avenir Next Demi Bold"/>
                <a:cs typeface="Avenir Next Demi Bold"/>
              </a:rPr>
              <a:t>Projects </a:t>
            </a:r>
          </a:p>
        </p:txBody>
      </p:sp>
      <p:sp>
        <p:nvSpPr>
          <p:cNvPr id="5" name="Content Placeholder 4"/>
          <p:cNvSpPr>
            <a:spLocks noGrp="1"/>
          </p:cNvSpPr>
          <p:nvPr>
            <p:ph idx="1"/>
          </p:nvPr>
        </p:nvSpPr>
        <p:spPr>
          <a:xfrm>
            <a:off x="739775" y="1539502"/>
            <a:ext cx="7662864" cy="4791700"/>
          </a:xfrm>
        </p:spPr>
        <p:txBody>
          <a:bodyPr>
            <a:normAutofit/>
          </a:bodyPr>
          <a:lstStyle/>
          <a:p>
            <a:pPr lvl="0">
              <a:spcBef>
                <a:spcPts val="0"/>
              </a:spcBef>
              <a:buFont typeface="Wingdings" panose="05000000000000000000" pitchFamily="2" charset="2"/>
              <a:buChar char="v"/>
            </a:pPr>
            <a:r>
              <a:rPr lang="en-US" sz="2400" dirty="0">
                <a:solidFill>
                  <a:schemeClr val="accent1">
                    <a:lumMod val="75000"/>
                  </a:schemeClr>
                </a:solidFill>
                <a:latin typeface="Calibri"/>
                <a:ea typeface="ＭＳ 明朝"/>
                <a:cs typeface="Calibri"/>
              </a:rPr>
              <a:t>“The projects selected and the framing of the projects was excellent because it provided for a wide spectrum of areas that were identified as challenge areas and have the potential for addressing through the design cycle.”</a:t>
            </a:r>
          </a:p>
          <a:p>
            <a:pPr lvl="0">
              <a:spcBef>
                <a:spcPts val="0"/>
              </a:spcBef>
              <a:buFont typeface="Wingdings" panose="05000000000000000000" pitchFamily="2" charset="2"/>
              <a:buChar char="v"/>
            </a:pPr>
            <a:r>
              <a:rPr lang="en-US" sz="2400" dirty="0">
                <a:solidFill>
                  <a:schemeClr val="accent1">
                    <a:lumMod val="75000"/>
                  </a:schemeClr>
                </a:solidFill>
                <a:latin typeface="Calibri"/>
                <a:ea typeface="ＭＳ 明朝"/>
                <a:cs typeface="Calibri"/>
              </a:rPr>
              <a:t>“For the washing machine, the project framing worked really well in being broad enough that it allowed for flexibility and narrow enough in that the team did not have to spend much time framing the project and could focus instead on other steps of the process. “</a:t>
            </a:r>
          </a:p>
          <a:p>
            <a:pPr lvl="0">
              <a:spcBef>
                <a:spcPts val="0"/>
              </a:spcBef>
              <a:buFont typeface="Wingdings" panose="05000000000000000000" pitchFamily="2" charset="2"/>
              <a:buChar char="v"/>
            </a:pPr>
            <a:r>
              <a:rPr lang="en-US" sz="2400" dirty="0">
                <a:solidFill>
                  <a:schemeClr val="accent1">
                    <a:lumMod val="75000"/>
                  </a:schemeClr>
                </a:solidFill>
                <a:latin typeface="Calibri"/>
                <a:ea typeface="ＭＳ 明朝"/>
                <a:cs typeface="Calibri"/>
              </a:rPr>
              <a:t>Wheelchair project needs more active technical guidance from experts such as Matt in order to successfully continue prototyping and testing. </a:t>
            </a:r>
          </a:p>
          <a:p>
            <a:pPr lvl="0">
              <a:spcBef>
                <a:spcPts val="0"/>
              </a:spcBef>
              <a:buFont typeface="Wingdings" panose="05000000000000000000" pitchFamily="2" charset="2"/>
              <a:buChar char="v"/>
            </a:pPr>
            <a:endParaRPr lang="en-US" sz="2400" dirty="0">
              <a:solidFill>
                <a:schemeClr val="accent1">
                  <a:lumMod val="75000"/>
                </a:schemeClr>
              </a:solidFill>
              <a:latin typeface="Calibri"/>
              <a:ea typeface="ＭＳ 明朝"/>
              <a:cs typeface="Calibri"/>
            </a:endParaRPr>
          </a:p>
        </p:txBody>
      </p:sp>
    </p:spTree>
    <p:extLst>
      <p:ext uri="{BB962C8B-B14F-4D97-AF65-F5344CB8AC3E}">
        <p14:creationId xmlns:p14="http://schemas.microsoft.com/office/powerpoint/2010/main" val="163503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400" dirty="0">
                <a:solidFill>
                  <a:schemeClr val="tx1"/>
                </a:solidFill>
                <a:latin typeface="Avenir Next Demi Bold"/>
                <a:cs typeface="Avenir Next Demi Bold"/>
              </a:rPr>
              <a:t>Projects: Recs </a:t>
            </a:r>
          </a:p>
        </p:txBody>
      </p:sp>
      <p:sp>
        <p:nvSpPr>
          <p:cNvPr id="5" name="Content Placeholder 4"/>
          <p:cNvSpPr>
            <a:spLocks noGrp="1"/>
          </p:cNvSpPr>
          <p:nvPr>
            <p:ph idx="1"/>
          </p:nvPr>
        </p:nvSpPr>
        <p:spPr>
          <a:xfrm>
            <a:off x="457200" y="1539502"/>
            <a:ext cx="7945439" cy="4791700"/>
          </a:xfrm>
        </p:spPr>
        <p:txBody>
          <a:bodyPr>
            <a:normAutofit fontScale="55000" lnSpcReduction="20000"/>
          </a:bodyPr>
          <a:lstStyle/>
          <a:p>
            <a:pPr lvl="0">
              <a:spcBef>
                <a:spcPts val="0"/>
              </a:spcBef>
              <a:buFont typeface="Wingdings" panose="05000000000000000000" pitchFamily="2" charset="2"/>
              <a:buChar char="v"/>
            </a:pPr>
            <a:r>
              <a:rPr lang="en-US" sz="3600" b="1" dirty="0">
                <a:solidFill>
                  <a:schemeClr val="accent2"/>
                </a:solidFill>
                <a:latin typeface="Calibri"/>
                <a:cs typeface="Calibri"/>
              </a:rPr>
              <a:t>Tea Maker Project</a:t>
            </a:r>
            <a:r>
              <a:rPr lang="en-US" sz="3100" dirty="0">
                <a:solidFill>
                  <a:schemeClr val="accent2"/>
                </a:solidFill>
                <a:latin typeface="Calibri"/>
                <a:cs typeface="Calibri"/>
              </a:rPr>
              <a:t>: </a:t>
            </a:r>
            <a:r>
              <a:rPr lang="en-US" sz="3500" dirty="0">
                <a:solidFill>
                  <a:schemeClr val="accent1">
                    <a:lumMod val="75000"/>
                  </a:schemeClr>
                </a:solidFill>
                <a:latin typeface="Calibri"/>
                <a:cs typeface="Calibri"/>
              </a:rPr>
              <a:t>Problem framing can be more narrow for another future IDDS project to focus on boiling smaller amounts of water for efficient tea-makers.</a:t>
            </a:r>
          </a:p>
          <a:p>
            <a:pPr lvl="0">
              <a:spcBef>
                <a:spcPts val="0"/>
              </a:spcBef>
              <a:buFont typeface="Wingdings" panose="05000000000000000000" pitchFamily="2" charset="2"/>
              <a:buChar char="v"/>
            </a:pPr>
            <a:r>
              <a:rPr lang="en-US" sz="3600" b="1" dirty="0">
                <a:solidFill>
                  <a:schemeClr val="accent2"/>
                </a:solidFill>
                <a:latin typeface="Calibri"/>
                <a:cs typeface="Calibri"/>
              </a:rPr>
              <a:t>Glass Beads Project: </a:t>
            </a:r>
            <a:r>
              <a:rPr lang="en-US" sz="3500" dirty="0">
                <a:solidFill>
                  <a:schemeClr val="accent1">
                    <a:lumMod val="75000"/>
                  </a:schemeClr>
                </a:solidFill>
                <a:latin typeface="Calibri"/>
                <a:cs typeface="Calibri"/>
              </a:rPr>
              <a:t>Moving forward, the participants should start concentrating on making the beads as the final product. </a:t>
            </a:r>
          </a:p>
          <a:p>
            <a:pPr>
              <a:spcBef>
                <a:spcPts val="0"/>
              </a:spcBef>
              <a:buFont typeface="Wingdings" panose="05000000000000000000" pitchFamily="2" charset="2"/>
              <a:buChar char="v"/>
            </a:pPr>
            <a:r>
              <a:rPr lang="en-US" sz="3600" b="1" dirty="0" err="1">
                <a:solidFill>
                  <a:schemeClr val="accent2"/>
                </a:solidFill>
                <a:latin typeface="Calibri"/>
                <a:cs typeface="Calibri"/>
              </a:rPr>
              <a:t>Morama</a:t>
            </a:r>
            <a:r>
              <a:rPr lang="en-US" sz="3600" b="1" dirty="0">
                <a:solidFill>
                  <a:schemeClr val="accent2"/>
                </a:solidFill>
                <a:latin typeface="Calibri"/>
                <a:cs typeface="Calibri"/>
              </a:rPr>
              <a:t> Nut Project: </a:t>
            </a:r>
            <a:r>
              <a:rPr lang="en-US" sz="3500" dirty="0">
                <a:solidFill>
                  <a:schemeClr val="accent1">
                    <a:lumMod val="75000"/>
                  </a:schemeClr>
                </a:solidFill>
                <a:latin typeface="Calibri"/>
                <a:cs typeface="Calibri"/>
              </a:rPr>
              <a:t>Introduce more discussions, maybe a special session to talk about opportunities and challenges with introducing new ideas/creating markets for </a:t>
            </a:r>
            <a:r>
              <a:rPr lang="en-US" sz="3500" dirty="0" err="1">
                <a:solidFill>
                  <a:schemeClr val="accent1">
                    <a:lumMod val="75000"/>
                  </a:schemeClr>
                </a:solidFill>
                <a:latin typeface="Calibri"/>
                <a:cs typeface="Calibri"/>
              </a:rPr>
              <a:t>Morama</a:t>
            </a:r>
            <a:r>
              <a:rPr lang="en-US" sz="3500" dirty="0">
                <a:solidFill>
                  <a:schemeClr val="accent1">
                    <a:lumMod val="75000"/>
                  </a:schemeClr>
                </a:solidFill>
                <a:latin typeface="Calibri"/>
                <a:cs typeface="Calibri"/>
              </a:rPr>
              <a:t> Nut Products such as the coffee. </a:t>
            </a:r>
          </a:p>
          <a:p>
            <a:pPr>
              <a:spcBef>
                <a:spcPts val="0"/>
              </a:spcBef>
              <a:buFont typeface="Wingdings" panose="05000000000000000000" pitchFamily="2" charset="2"/>
              <a:buChar char="v"/>
            </a:pPr>
            <a:r>
              <a:rPr lang="en-US" sz="3600" b="1" dirty="0">
                <a:solidFill>
                  <a:schemeClr val="accent2"/>
                </a:solidFill>
                <a:latin typeface="Calibri"/>
                <a:cs typeface="Calibri"/>
              </a:rPr>
              <a:t>Interlocking Blocks Project: </a:t>
            </a:r>
            <a:r>
              <a:rPr lang="en-US" sz="3500" dirty="0">
                <a:solidFill>
                  <a:schemeClr val="accent1">
                    <a:lumMod val="75000"/>
                  </a:schemeClr>
                </a:solidFill>
                <a:latin typeface="Calibri"/>
                <a:cs typeface="Calibri"/>
              </a:rPr>
              <a:t>The next step should be to test the blocks through scale modelling and building example buildings and work out details like door and window frames, roof interaction, and wall surface</a:t>
            </a:r>
            <a:r>
              <a:rPr lang="en-US" sz="3200" dirty="0">
                <a:solidFill>
                  <a:schemeClr val="accent1">
                    <a:lumMod val="75000"/>
                  </a:schemeClr>
                </a:solidFill>
                <a:latin typeface="Calibri"/>
                <a:cs typeface="Calibri"/>
              </a:rPr>
              <a:t>. </a:t>
            </a:r>
          </a:p>
          <a:p>
            <a:pPr>
              <a:spcBef>
                <a:spcPts val="0"/>
              </a:spcBef>
              <a:buFont typeface="Wingdings" panose="05000000000000000000" pitchFamily="2" charset="2"/>
              <a:buChar char="v"/>
            </a:pPr>
            <a:r>
              <a:rPr lang="en-US" sz="3600" b="1" dirty="0">
                <a:solidFill>
                  <a:schemeClr val="accent2"/>
                </a:solidFill>
                <a:latin typeface="Calibri"/>
                <a:cs typeface="Calibri"/>
              </a:rPr>
              <a:t>Wheelchair Project: </a:t>
            </a:r>
            <a:r>
              <a:rPr lang="en-US" sz="3500" dirty="0">
                <a:solidFill>
                  <a:schemeClr val="accent1">
                    <a:lumMod val="75000"/>
                  </a:schemeClr>
                </a:solidFill>
                <a:latin typeface="Calibri"/>
                <a:cs typeface="Calibri"/>
              </a:rPr>
              <a:t>Establish strong partnerships to ensure appropriate involvement of many different stakeholders such as the end users and people with disabilities. This will ensure that checks are in place to make sure that the wheelchair hardware is good/safe and that the process appropriately includes all wheelchair rides and service providers. </a:t>
            </a:r>
          </a:p>
          <a:p>
            <a:pPr lvl="0">
              <a:spcBef>
                <a:spcPts val="0"/>
              </a:spcBef>
              <a:buFont typeface="Wingdings" panose="05000000000000000000" pitchFamily="2" charset="2"/>
              <a:buChar char="v"/>
            </a:pPr>
            <a:r>
              <a:rPr lang="en-US" sz="3500" b="1" dirty="0">
                <a:solidFill>
                  <a:schemeClr val="accent2"/>
                </a:solidFill>
                <a:latin typeface="Calibri"/>
                <a:cs typeface="Calibri"/>
              </a:rPr>
              <a:t>See more of project reports for more comprehensive feedback on project/prototype assessments. </a:t>
            </a:r>
          </a:p>
          <a:p>
            <a:pPr>
              <a:spcBef>
                <a:spcPts val="0"/>
              </a:spcBef>
              <a:buFont typeface="Wingdings" panose="05000000000000000000" pitchFamily="2" charset="2"/>
              <a:buChar char="v"/>
            </a:pPr>
            <a:endParaRPr lang="en-US" sz="3500" dirty="0">
              <a:solidFill>
                <a:schemeClr val="accent1">
                  <a:lumMod val="75000"/>
                </a:schemeClr>
              </a:solidFill>
              <a:latin typeface="Calibri"/>
              <a:cs typeface="Calibri"/>
            </a:endParaRPr>
          </a:p>
          <a:p>
            <a:pPr marL="0" lvl="0" indent="0">
              <a:spcBef>
                <a:spcPts val="0"/>
              </a:spcBef>
              <a:buNone/>
            </a:pPr>
            <a:endParaRPr lang="en-US" sz="3500" dirty="0">
              <a:solidFill>
                <a:schemeClr val="accent1">
                  <a:lumMod val="75000"/>
                </a:schemeClr>
              </a:solidFill>
              <a:latin typeface="Calibri"/>
              <a:cs typeface="Calibri"/>
            </a:endParaRPr>
          </a:p>
          <a:p>
            <a:pPr lvl="0">
              <a:spcBef>
                <a:spcPts val="0"/>
              </a:spcBef>
              <a:buFont typeface="Wingdings" panose="05000000000000000000" pitchFamily="2" charset="2"/>
              <a:buChar char="v"/>
            </a:pPr>
            <a:endParaRPr lang="en-US" sz="2400" dirty="0">
              <a:solidFill>
                <a:schemeClr val="accent1">
                  <a:lumMod val="75000"/>
                </a:schemeClr>
              </a:solidFill>
              <a:latin typeface="Calibri"/>
              <a:ea typeface="ＭＳ 明朝"/>
              <a:cs typeface="Calibri"/>
            </a:endParaRPr>
          </a:p>
          <a:p>
            <a:pPr lvl="0">
              <a:spcBef>
                <a:spcPts val="0"/>
              </a:spcBef>
              <a:buFont typeface="Wingdings" panose="05000000000000000000" pitchFamily="2" charset="2"/>
              <a:buChar char="v"/>
            </a:pPr>
            <a:endParaRPr lang="en-US" sz="2400" dirty="0">
              <a:solidFill>
                <a:schemeClr val="accent1">
                  <a:lumMod val="75000"/>
                </a:schemeClr>
              </a:solidFill>
              <a:latin typeface="Calibri"/>
              <a:ea typeface="ＭＳ 明朝"/>
              <a:cs typeface="Calibri"/>
            </a:endParaRPr>
          </a:p>
        </p:txBody>
      </p:sp>
    </p:spTree>
    <p:extLst>
      <p:ext uri="{BB962C8B-B14F-4D97-AF65-F5344CB8AC3E}">
        <p14:creationId xmlns:p14="http://schemas.microsoft.com/office/powerpoint/2010/main" val="850234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Continuity</a:t>
            </a:r>
          </a:p>
        </p:txBody>
      </p:sp>
      <p:sp>
        <p:nvSpPr>
          <p:cNvPr id="5" name="Content Placeholder 4"/>
          <p:cNvSpPr>
            <a:spLocks noGrp="1"/>
          </p:cNvSpPr>
          <p:nvPr>
            <p:ph idx="1"/>
          </p:nvPr>
        </p:nvSpPr>
        <p:spPr>
          <a:xfrm>
            <a:off x="739775" y="1539502"/>
            <a:ext cx="7662864" cy="4791700"/>
          </a:xfrm>
        </p:spPr>
        <p:txBody>
          <a:bodyPr>
            <a:normAutofit fontScale="85000" lnSpcReduction="20000"/>
          </a:bodyPr>
          <a:lstStyle/>
          <a:p>
            <a:pPr>
              <a:spcBef>
                <a:spcPts val="500"/>
              </a:spcBef>
              <a:buFont typeface="Symbol"/>
              <a:buChar char=""/>
            </a:pPr>
            <a:r>
              <a:rPr lang="en-US" sz="2400" b="1" dirty="0">
                <a:solidFill>
                  <a:schemeClr val="accent1">
                    <a:lumMod val="75000"/>
                  </a:schemeClr>
                </a:solidFill>
                <a:latin typeface="Calibri"/>
                <a:ea typeface="ＭＳ 明朝"/>
                <a:cs typeface="Calibri"/>
              </a:rPr>
              <a:t>Potential </a:t>
            </a:r>
            <a:r>
              <a:rPr lang="en-US" sz="2400" b="1" dirty="0">
                <a:solidFill>
                  <a:schemeClr val="accent1">
                    <a:lumMod val="75000"/>
                  </a:schemeClr>
                </a:solidFill>
                <a:latin typeface="Calibri"/>
                <a:cs typeface="Calibri"/>
              </a:rPr>
              <a:t>for continuity is huge</a:t>
            </a:r>
            <a:r>
              <a:rPr lang="en-US" sz="2400" dirty="0">
                <a:solidFill>
                  <a:schemeClr val="accent1">
                    <a:lumMod val="75000"/>
                  </a:schemeClr>
                </a:solidFill>
                <a:latin typeface="Calibri"/>
                <a:cs typeface="Calibri"/>
              </a:rPr>
              <a:t> given that there is now a Innovation center in D’kar that provides the space and tools for local champions of the prototype to continue working on their development. </a:t>
            </a:r>
            <a:endParaRPr lang="en-US" sz="2400" b="1" dirty="0">
              <a:solidFill>
                <a:schemeClr val="accent1">
                  <a:lumMod val="75000"/>
                </a:schemeClr>
              </a:solidFill>
              <a:latin typeface="Calibri"/>
              <a:cs typeface="Calibri"/>
            </a:endParaRPr>
          </a:p>
          <a:p>
            <a:pPr>
              <a:spcBef>
                <a:spcPts val="500"/>
              </a:spcBef>
              <a:buFont typeface="Symbol"/>
              <a:buChar char=""/>
            </a:pPr>
            <a:r>
              <a:rPr lang="en-US" sz="2400" dirty="0">
                <a:solidFill>
                  <a:schemeClr val="accent1">
                    <a:lumMod val="75000"/>
                  </a:schemeClr>
                </a:solidFill>
                <a:latin typeface="Calibri"/>
                <a:cs typeface="Calibri"/>
              </a:rPr>
              <a:t>Most non-local participants pledged to continue offering support for project continuity but concrete plan for </a:t>
            </a:r>
            <a:r>
              <a:rPr lang="en-US" sz="2400" b="1" dirty="0">
                <a:solidFill>
                  <a:schemeClr val="accent1">
                    <a:lumMod val="75000"/>
                  </a:schemeClr>
                </a:solidFill>
                <a:latin typeface="Calibri"/>
                <a:cs typeface="Calibri"/>
              </a:rPr>
              <a:t>future communication with local participants </a:t>
            </a:r>
            <a:r>
              <a:rPr lang="en-US" sz="2400" dirty="0">
                <a:solidFill>
                  <a:schemeClr val="accent1">
                    <a:lumMod val="75000"/>
                  </a:schemeClr>
                </a:solidFill>
                <a:latin typeface="Calibri"/>
                <a:cs typeface="Calibri"/>
              </a:rPr>
              <a:t>remain unclear for many project teams. </a:t>
            </a:r>
          </a:p>
          <a:p>
            <a:pPr>
              <a:spcBef>
                <a:spcPts val="500"/>
              </a:spcBef>
              <a:buFont typeface="Symbol"/>
              <a:buChar char=""/>
            </a:pPr>
            <a:r>
              <a:rPr lang="en-US" sz="2400" dirty="0">
                <a:solidFill>
                  <a:schemeClr val="accent1">
                    <a:lumMod val="75000"/>
                  </a:schemeClr>
                </a:solidFill>
                <a:latin typeface="Calibri"/>
                <a:cs typeface="Calibri"/>
              </a:rPr>
              <a:t>Given that there is now access to internet, local communities can take advantage of micro-grants and receive support for writing grant applications, prototype research etc. </a:t>
            </a:r>
          </a:p>
          <a:p>
            <a:pPr>
              <a:spcBef>
                <a:spcPts val="500"/>
              </a:spcBef>
              <a:buFont typeface="Symbol"/>
              <a:buChar char=""/>
            </a:pPr>
            <a:r>
              <a:rPr lang="en-US" sz="2400" dirty="0">
                <a:solidFill>
                  <a:schemeClr val="accent1">
                    <a:lumMod val="75000"/>
                  </a:schemeClr>
                </a:solidFill>
                <a:latin typeface="Calibri"/>
                <a:cs typeface="Calibri"/>
              </a:rPr>
              <a:t>Politics in D’kar make it unclear which organizations/community partners such as the different university groups should be responsible for what role</a:t>
            </a:r>
            <a:endParaRPr lang="en-US" sz="2400" dirty="0">
              <a:solidFill>
                <a:schemeClr val="accent1">
                  <a:lumMod val="75000"/>
                </a:schemeClr>
              </a:solidFill>
              <a:latin typeface="Calibri"/>
              <a:ea typeface="ＭＳ 明朝"/>
              <a:cs typeface="Calibri"/>
            </a:endParaRPr>
          </a:p>
          <a:p>
            <a:pPr lvl="0">
              <a:spcBef>
                <a:spcPts val="500"/>
              </a:spcBef>
              <a:buFont typeface="Symbol"/>
              <a:buChar char=""/>
            </a:pPr>
            <a:r>
              <a:rPr lang="en-US" sz="2400" dirty="0">
                <a:solidFill>
                  <a:schemeClr val="accent1">
                    <a:lumMod val="75000"/>
                  </a:schemeClr>
                </a:solidFill>
                <a:latin typeface="Calibri"/>
                <a:ea typeface="ＭＳ 明朝"/>
                <a:cs typeface="Calibri"/>
              </a:rPr>
              <a:t>For the wheelchair project, partnerships with service providers, riders, and wheelchair builders will be critical going forward before pushing the technology development. However, plans are underway to iterate further on the work locally and in MIT (through the D-lab class field visit to D’kar in January, 2017). </a:t>
            </a:r>
          </a:p>
        </p:txBody>
      </p:sp>
    </p:spTree>
    <p:extLst>
      <p:ext uri="{BB962C8B-B14F-4D97-AF65-F5344CB8AC3E}">
        <p14:creationId xmlns:p14="http://schemas.microsoft.com/office/powerpoint/2010/main" val="362726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Organizing Team</a:t>
            </a:r>
          </a:p>
        </p:txBody>
      </p:sp>
      <p:sp>
        <p:nvSpPr>
          <p:cNvPr id="5" name="Content Placeholder 4"/>
          <p:cNvSpPr>
            <a:spLocks noGrp="1"/>
          </p:cNvSpPr>
          <p:nvPr>
            <p:ph idx="1"/>
          </p:nvPr>
        </p:nvSpPr>
        <p:spPr>
          <a:xfrm>
            <a:off x="285750" y="1462528"/>
            <a:ext cx="8401049" cy="5090672"/>
          </a:xfrm>
        </p:spPr>
        <p:txBody>
          <a:bodyPr>
            <a:normAutofit fontScale="85000" lnSpcReduction="20000"/>
          </a:bodyPr>
          <a:lstStyle/>
          <a:p>
            <a:pPr>
              <a:buFont typeface="Wingdings" panose="05000000000000000000" pitchFamily="2" charset="2"/>
              <a:buChar char="v"/>
            </a:pPr>
            <a:r>
              <a:rPr lang="en-US" sz="2600" b="1" dirty="0">
                <a:solidFill>
                  <a:schemeClr val="accent1"/>
                </a:solidFill>
                <a:latin typeface="Calibri"/>
                <a:cs typeface="Calibri"/>
              </a:rPr>
              <a:t>Overall, the roles within the organizing team were well defined and organizers had clarity to their roles and responsibilities within the summit. </a:t>
            </a:r>
          </a:p>
          <a:p>
            <a:pPr lvl="1">
              <a:buFont typeface="Arial" panose="020B0604020202020204" pitchFamily="34" charset="0"/>
              <a:buChar char="•"/>
            </a:pPr>
            <a:r>
              <a:rPr lang="en-US" sz="2200" dirty="0">
                <a:solidFill>
                  <a:schemeClr val="accent1"/>
                </a:solidFill>
                <a:latin typeface="Calibri"/>
                <a:cs typeface="Calibri"/>
              </a:rPr>
              <a:t>“Some organizers neglected their roles without actually realizing it was their roles. In other instances some organizers took up roles that were not theirs in order that the summit was kept moving smoothly” </a:t>
            </a:r>
            <a:r>
              <a:rPr lang="en-US" sz="2200" i="1" dirty="0">
                <a:solidFill>
                  <a:schemeClr val="accent1"/>
                </a:solidFill>
                <a:latin typeface="Calibri"/>
                <a:cs typeface="Calibri"/>
              </a:rPr>
              <a:t>(1 comment)</a:t>
            </a:r>
          </a:p>
          <a:p>
            <a:pPr lvl="1">
              <a:buFont typeface="Arial" panose="020B0604020202020204" pitchFamily="34" charset="0"/>
              <a:buChar char="•"/>
            </a:pPr>
            <a:r>
              <a:rPr lang="en-US" sz="2200" dirty="0">
                <a:solidFill>
                  <a:schemeClr val="accent1"/>
                </a:solidFill>
                <a:latin typeface="Calibri"/>
                <a:cs typeface="Calibri"/>
              </a:rPr>
              <a:t>Having two roles as organizer and design facilitator (DF) was overwhelming at times, especially during the busiest days and organizers felt sleep deprived. This affected organizers’ productivity. </a:t>
            </a:r>
          </a:p>
          <a:p>
            <a:pPr lvl="1">
              <a:buFont typeface="Arial" panose="020B0604020202020204" pitchFamily="34" charset="0"/>
              <a:buChar char="•"/>
            </a:pPr>
            <a:r>
              <a:rPr lang="en-US" sz="2200" dirty="0">
                <a:solidFill>
                  <a:schemeClr val="accent1"/>
                </a:solidFill>
                <a:latin typeface="Calibri"/>
                <a:cs typeface="Calibri"/>
              </a:rPr>
              <a:t>There was some confusion over the purchasing of tools, organizing the workshop, and training students on workshop safety protocols as direction got lost between Aaron, </a:t>
            </a:r>
            <a:r>
              <a:rPr lang="en-US" sz="2200" dirty="0" err="1">
                <a:solidFill>
                  <a:schemeClr val="accent1"/>
                </a:solidFill>
                <a:latin typeface="Calibri"/>
                <a:cs typeface="Calibri"/>
              </a:rPr>
              <a:t>Blak</a:t>
            </a:r>
            <a:r>
              <a:rPr lang="en-US" sz="2200" dirty="0">
                <a:solidFill>
                  <a:schemeClr val="accent1"/>
                </a:solidFill>
                <a:latin typeface="Calibri"/>
                <a:cs typeface="Calibri"/>
              </a:rPr>
              <a:t>, Jamie, and Mathambo. </a:t>
            </a:r>
          </a:p>
          <a:p>
            <a:pPr lvl="1">
              <a:buFont typeface="Arial" panose="020B0604020202020204" pitchFamily="34" charset="0"/>
              <a:buChar char="•"/>
            </a:pPr>
            <a:r>
              <a:rPr lang="en-US" sz="2200" dirty="0">
                <a:solidFill>
                  <a:schemeClr val="accent1"/>
                </a:solidFill>
                <a:latin typeface="Calibri"/>
                <a:cs typeface="Calibri"/>
              </a:rPr>
              <a:t>The specific roles of community liaisons (Jacob, Nicodemus, </a:t>
            </a:r>
            <a:r>
              <a:rPr lang="en-US" sz="2200" dirty="0" err="1">
                <a:solidFill>
                  <a:schemeClr val="accent1"/>
                </a:solidFill>
                <a:latin typeface="Calibri"/>
                <a:cs typeface="Calibri"/>
              </a:rPr>
              <a:t>Khomtsa</a:t>
            </a:r>
            <a:r>
              <a:rPr lang="en-US" sz="2200" dirty="0">
                <a:solidFill>
                  <a:schemeClr val="accent1"/>
                </a:solidFill>
                <a:latin typeface="Calibri"/>
                <a:cs typeface="Calibri"/>
              </a:rPr>
              <a:t>) were not very clear. </a:t>
            </a:r>
            <a:endParaRPr lang="en-US" sz="2200" b="1" dirty="0">
              <a:solidFill>
                <a:schemeClr val="accent1"/>
              </a:solidFill>
              <a:latin typeface="Calibri"/>
              <a:cs typeface="Calibri"/>
            </a:endParaRPr>
          </a:p>
          <a:p>
            <a:pPr>
              <a:buFont typeface="Wingdings" panose="05000000000000000000" pitchFamily="2" charset="2"/>
              <a:buChar char="v"/>
            </a:pPr>
            <a:r>
              <a:rPr lang="en-US" sz="2600" b="1" dirty="0">
                <a:solidFill>
                  <a:schemeClr val="accent1"/>
                </a:solidFill>
                <a:latin typeface="Calibri"/>
                <a:cs typeface="Calibri"/>
              </a:rPr>
              <a:t>There was a lot of support and collaboration among the Design Facilitators and Amy/Mustafa were available whenever help was needed. </a:t>
            </a:r>
          </a:p>
          <a:p>
            <a:pPr lvl="1">
              <a:buFont typeface="Arial" panose="020B0604020202020204" pitchFamily="34" charset="0"/>
              <a:buChar char="•"/>
            </a:pPr>
            <a:endParaRPr lang="en-US" sz="2400" b="1" dirty="0">
              <a:solidFill>
                <a:schemeClr val="accent1"/>
              </a:solidFill>
              <a:latin typeface="Calibri"/>
              <a:cs typeface="Calibri"/>
            </a:endParaRPr>
          </a:p>
          <a:p>
            <a:pPr lvl="1">
              <a:buFont typeface="Arial" panose="020B0604020202020204" pitchFamily="34" charset="0"/>
              <a:buChar char="•"/>
            </a:pPr>
            <a:endParaRPr lang="en-US" sz="2400" b="1" dirty="0">
              <a:solidFill>
                <a:schemeClr val="accent1"/>
              </a:solidFill>
              <a:latin typeface="Calibri"/>
              <a:cs typeface="Calibri"/>
            </a:endParaRPr>
          </a:p>
          <a:p>
            <a:pPr lvl="1">
              <a:buFont typeface="Arial" panose="020B0604020202020204" pitchFamily="34" charset="0"/>
              <a:buChar char="•"/>
            </a:pPr>
            <a:endParaRPr lang="en-US" sz="2200" dirty="0">
              <a:solidFill>
                <a:schemeClr val="accent1"/>
              </a:solidFill>
              <a:latin typeface="Calibri"/>
              <a:cs typeface="Calibri"/>
            </a:endParaRPr>
          </a:p>
          <a:p>
            <a:pPr lvl="1">
              <a:buFont typeface="Arial" panose="020B0604020202020204" pitchFamily="34" charset="0"/>
              <a:buChar char="•"/>
            </a:pPr>
            <a:endParaRPr lang="en-US" sz="2200" dirty="0">
              <a:solidFill>
                <a:schemeClr val="accent1"/>
              </a:solidFill>
              <a:latin typeface="Calibri"/>
              <a:cs typeface="Calibri"/>
            </a:endParaRPr>
          </a:p>
          <a:p>
            <a:pPr marL="349250" lvl="1" indent="0">
              <a:buNone/>
            </a:pPr>
            <a:endParaRPr lang="en-US" sz="2200" dirty="0">
              <a:solidFill>
                <a:schemeClr val="accent1"/>
              </a:solidFill>
              <a:latin typeface="Calibri"/>
              <a:cs typeface="Calibri"/>
            </a:endParaRPr>
          </a:p>
          <a:p>
            <a:pPr lvl="1"/>
            <a:endParaRPr lang="en-US" sz="2200" dirty="0">
              <a:solidFill>
                <a:schemeClr val="accent1"/>
              </a:solidFill>
              <a:latin typeface="Calibri"/>
              <a:cs typeface="Calibri"/>
            </a:endParaRPr>
          </a:p>
          <a:p>
            <a:pPr lvl="1"/>
            <a:endParaRPr lang="en-US" sz="2200" b="1" dirty="0">
              <a:solidFill>
                <a:schemeClr val="accent1"/>
              </a:solidFill>
              <a:latin typeface="Calibri"/>
              <a:cs typeface="Calibri"/>
            </a:endParaRPr>
          </a:p>
        </p:txBody>
      </p:sp>
    </p:spTree>
    <p:extLst>
      <p:ext uri="{BB962C8B-B14F-4D97-AF65-F5344CB8AC3E}">
        <p14:creationId xmlns:p14="http://schemas.microsoft.com/office/powerpoint/2010/main" val="288741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Organizing Team: Recs</a:t>
            </a:r>
          </a:p>
        </p:txBody>
      </p:sp>
      <p:sp>
        <p:nvSpPr>
          <p:cNvPr id="5" name="Content Placeholder 4"/>
          <p:cNvSpPr>
            <a:spLocks noGrp="1"/>
          </p:cNvSpPr>
          <p:nvPr>
            <p:ph idx="1"/>
          </p:nvPr>
        </p:nvSpPr>
        <p:spPr>
          <a:xfrm>
            <a:off x="457200" y="1462528"/>
            <a:ext cx="8229600" cy="4868674"/>
          </a:xfrm>
        </p:spPr>
        <p:txBody>
          <a:bodyPr>
            <a:normAutofit fontScale="92500" lnSpcReduction="20000"/>
          </a:bodyPr>
          <a:lstStyle/>
          <a:p>
            <a:pPr>
              <a:buFont typeface="Wingdings" panose="05000000000000000000" pitchFamily="2" charset="2"/>
              <a:buChar char="v"/>
            </a:pPr>
            <a:r>
              <a:rPr lang="en-US" sz="2600" b="1" dirty="0">
                <a:solidFill>
                  <a:schemeClr val="accent2"/>
                </a:solidFill>
                <a:latin typeface="Calibri"/>
                <a:cs typeface="Calibri"/>
              </a:rPr>
              <a:t>Better defined roles for local and international organizers</a:t>
            </a:r>
          </a:p>
          <a:p>
            <a:pPr lvl="1">
              <a:buFont typeface="Arial" panose="020B0604020202020204" pitchFamily="34" charset="0"/>
              <a:buChar char="•"/>
            </a:pPr>
            <a:r>
              <a:rPr lang="en-US" sz="2400" dirty="0">
                <a:solidFill>
                  <a:schemeClr val="accent4">
                    <a:lumMod val="75000"/>
                  </a:schemeClr>
                </a:solidFill>
                <a:latin typeface="Calibri"/>
                <a:cs typeface="Calibri"/>
              </a:rPr>
              <a:t>More clarity on community liaison and “partonizers” (Part-organizers) and their roles within the summit.</a:t>
            </a:r>
            <a:endParaRPr lang="en-US" sz="2600" b="1" dirty="0">
              <a:solidFill>
                <a:schemeClr val="accent5">
                  <a:lumMod val="75000"/>
                </a:schemeClr>
              </a:solidFill>
              <a:latin typeface="Calibri"/>
              <a:cs typeface="Calibri"/>
            </a:endParaRPr>
          </a:p>
          <a:p>
            <a:pPr marL="742950" lvl="1" indent="-285750">
              <a:buFont typeface="Arial"/>
              <a:buChar char="•"/>
            </a:pPr>
            <a:r>
              <a:rPr lang="en-US" sz="2400" dirty="0">
                <a:solidFill>
                  <a:schemeClr val="accent4">
                    <a:lumMod val="75000"/>
                  </a:schemeClr>
                </a:solidFill>
                <a:latin typeface="Calibri"/>
                <a:cs typeface="Calibri"/>
              </a:rPr>
              <a:t>Some roles/tasks can be performed on less busy days to avoid over-working of organizers.</a:t>
            </a:r>
          </a:p>
          <a:p>
            <a:pPr marL="742950" lvl="1" indent="-285750">
              <a:buFont typeface="Arial"/>
              <a:buChar char="•"/>
            </a:pPr>
            <a:r>
              <a:rPr lang="en-US" sz="2400" dirty="0">
                <a:solidFill>
                  <a:schemeClr val="accent4">
                    <a:lumMod val="75000"/>
                  </a:schemeClr>
                </a:solidFill>
                <a:latin typeface="Calibri"/>
                <a:cs typeface="Calibri"/>
              </a:rPr>
              <a:t>More structured time for DF’s to recharge and recuperate so that they feel productive and energized for their teams and summit. </a:t>
            </a:r>
          </a:p>
          <a:p>
            <a:pPr>
              <a:buFont typeface="Wingdings" panose="05000000000000000000" pitchFamily="2" charset="2"/>
              <a:buChar char="v"/>
            </a:pPr>
            <a:r>
              <a:rPr lang="en-US" sz="2600" b="1" dirty="0">
                <a:solidFill>
                  <a:schemeClr val="accent2"/>
                </a:solidFill>
                <a:latin typeface="Calibri"/>
                <a:cs typeface="Calibri"/>
              </a:rPr>
              <a:t>More support through structured time/meetings </a:t>
            </a:r>
            <a:r>
              <a:rPr lang="en-US" sz="2400" dirty="0">
                <a:solidFill>
                  <a:schemeClr val="accent4">
                    <a:lumMod val="75000"/>
                  </a:schemeClr>
                </a:solidFill>
                <a:latin typeface="Calibri"/>
                <a:cs typeface="Calibri"/>
              </a:rPr>
              <a:t>with lead instructors (Amy &amp; </a:t>
            </a:r>
            <a:r>
              <a:rPr lang="en-US" sz="2400" dirty="0" err="1">
                <a:solidFill>
                  <a:schemeClr val="accent4">
                    <a:lumMod val="75000"/>
                  </a:schemeClr>
                </a:solidFill>
                <a:latin typeface="Calibri"/>
                <a:cs typeface="Calibri"/>
              </a:rPr>
              <a:t>Blak</a:t>
            </a:r>
            <a:r>
              <a:rPr lang="en-US" sz="2400" dirty="0">
                <a:solidFill>
                  <a:schemeClr val="accent4">
                    <a:lumMod val="75000"/>
                  </a:schemeClr>
                </a:solidFill>
                <a:latin typeface="Calibri"/>
                <a:cs typeface="Calibri"/>
              </a:rPr>
              <a:t>) to work through team specific challenges on issues of team dynamics/cultural issues (especially for International DF’s)</a:t>
            </a:r>
          </a:p>
          <a:p>
            <a:pPr lvl="1">
              <a:buFont typeface="Arial" panose="020B0604020202020204" pitchFamily="34" charset="0"/>
              <a:buChar char="•"/>
            </a:pPr>
            <a:r>
              <a:rPr lang="en-US" sz="2400" dirty="0">
                <a:solidFill>
                  <a:schemeClr val="accent4">
                    <a:lumMod val="75000"/>
                  </a:schemeClr>
                </a:solidFill>
                <a:latin typeface="Calibri"/>
                <a:cs typeface="Calibri"/>
              </a:rPr>
              <a:t>More structure for collaboration ahead of time (about project management) for projects that have logistics to figure out around specialized materials or purchases</a:t>
            </a:r>
            <a:r>
              <a:rPr lang="en-US" dirty="0">
                <a:solidFill>
                  <a:srgbClr val="1D75C0"/>
                </a:solidFill>
                <a:latin typeface="Calibri"/>
                <a:cs typeface="Calibri"/>
              </a:rPr>
              <a:t>. </a:t>
            </a:r>
          </a:p>
          <a:p>
            <a:pPr>
              <a:buFont typeface="Arial" panose="020B0604020202020204" pitchFamily="34" charset="0"/>
              <a:buChar char="•"/>
            </a:pPr>
            <a:endParaRPr lang="en-US" dirty="0">
              <a:solidFill>
                <a:srgbClr val="1D75C0"/>
              </a:solidFill>
              <a:latin typeface="Calibri"/>
              <a:cs typeface="Calibri"/>
            </a:endParaRPr>
          </a:p>
          <a:p>
            <a:pPr>
              <a:buFont typeface="Wingdings" panose="05000000000000000000" pitchFamily="2" charset="2"/>
              <a:buChar char="v"/>
            </a:pPr>
            <a:endParaRPr lang="en-US" dirty="0">
              <a:solidFill>
                <a:srgbClr val="1D75C0"/>
              </a:solidFill>
              <a:latin typeface="Calibri"/>
              <a:cs typeface="Calibri"/>
            </a:endParaRPr>
          </a:p>
        </p:txBody>
      </p:sp>
    </p:spTree>
    <p:extLst>
      <p:ext uri="{BB962C8B-B14F-4D97-AF65-F5344CB8AC3E}">
        <p14:creationId xmlns:p14="http://schemas.microsoft.com/office/powerpoint/2010/main" val="269513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Pre-Summit Prep</a:t>
            </a:r>
          </a:p>
        </p:txBody>
      </p:sp>
      <p:sp>
        <p:nvSpPr>
          <p:cNvPr id="5" name="Content Placeholder 4"/>
          <p:cNvSpPr>
            <a:spLocks noGrp="1"/>
          </p:cNvSpPr>
          <p:nvPr>
            <p:ph idx="1"/>
          </p:nvPr>
        </p:nvSpPr>
        <p:spPr>
          <a:xfrm>
            <a:off x="457200" y="1539502"/>
            <a:ext cx="8229600" cy="4956548"/>
          </a:xfrm>
        </p:spPr>
        <p:txBody>
          <a:bodyPr>
            <a:normAutofit/>
          </a:bodyPr>
          <a:lstStyle/>
          <a:p>
            <a:pPr>
              <a:buFont typeface="Wingdings" panose="05000000000000000000" pitchFamily="2" charset="2"/>
              <a:buChar char="v"/>
            </a:pPr>
            <a:r>
              <a:rPr lang="en-US" sz="2400" b="1" dirty="0">
                <a:solidFill>
                  <a:schemeClr val="accent1"/>
                </a:solidFill>
                <a:latin typeface="Calibri"/>
                <a:cs typeface="Calibri"/>
              </a:rPr>
              <a:t>Pre-orientation events such as the team skype calls and online video trainings need to be more focused towards actual training of the DFs.</a:t>
            </a:r>
          </a:p>
          <a:p>
            <a:pPr lvl="1">
              <a:buFont typeface="Arial" panose="020B0604020202020204" pitchFamily="34" charset="0"/>
              <a:buChar char="•"/>
            </a:pPr>
            <a:r>
              <a:rPr lang="en-US" sz="2200" dirty="0">
                <a:solidFill>
                  <a:schemeClr val="accent1"/>
                </a:solidFill>
                <a:latin typeface="Calibri"/>
                <a:cs typeface="Calibri"/>
              </a:rPr>
              <a:t>Design facilitator video trainings lacked real-world scenarios and were more focused on theory. </a:t>
            </a:r>
          </a:p>
          <a:p>
            <a:pPr lvl="1">
              <a:buFont typeface="Arial" panose="020B0604020202020204" pitchFamily="34" charset="0"/>
              <a:buChar char="•"/>
            </a:pPr>
            <a:r>
              <a:rPr lang="en-US" sz="2200" dirty="0">
                <a:solidFill>
                  <a:schemeClr val="accent1"/>
                </a:solidFill>
                <a:latin typeface="Calibri"/>
                <a:cs typeface="Calibri"/>
              </a:rPr>
              <a:t>Content from these videos could be extracted/consolidated and presented in a way that is more accessible to the DFs. </a:t>
            </a:r>
          </a:p>
          <a:p>
            <a:pPr lvl="1">
              <a:buFont typeface="Arial" panose="020B0604020202020204" pitchFamily="34" charset="0"/>
              <a:buChar char="•"/>
            </a:pPr>
            <a:r>
              <a:rPr lang="en-US" sz="2200" dirty="0">
                <a:solidFill>
                  <a:schemeClr val="accent1"/>
                </a:solidFill>
                <a:latin typeface="Calibri"/>
                <a:cs typeface="Calibri"/>
              </a:rPr>
              <a:t>Skype sessions were helpful in understanding roles better and building a rapport among the organizing team. However, they detracted from actual important training of the DFs. </a:t>
            </a:r>
          </a:p>
          <a:p>
            <a:pPr lvl="1">
              <a:buFont typeface="Arial" panose="020B0604020202020204" pitchFamily="34" charset="0"/>
              <a:buChar char="•"/>
            </a:pPr>
            <a:r>
              <a:rPr lang="en-US" sz="2200" dirty="0">
                <a:solidFill>
                  <a:schemeClr val="accent1"/>
                </a:solidFill>
                <a:latin typeface="Calibri"/>
                <a:cs typeface="Calibri"/>
              </a:rPr>
              <a:t>Recording the team hangouts decreased the comfort of organizers in asking questions or making comments and pushed people to not participate actively in the calls. </a:t>
            </a:r>
          </a:p>
          <a:p>
            <a:pPr marL="0" indent="0">
              <a:buNone/>
            </a:pPr>
            <a:endParaRPr lang="en-US" sz="2400" b="1" dirty="0">
              <a:solidFill>
                <a:schemeClr val="accent1"/>
              </a:solidFill>
              <a:latin typeface="Calibri"/>
              <a:cs typeface="Calibri"/>
            </a:endParaRPr>
          </a:p>
        </p:txBody>
      </p:sp>
    </p:spTree>
    <p:extLst>
      <p:ext uri="{BB962C8B-B14F-4D97-AF65-F5344CB8AC3E}">
        <p14:creationId xmlns:p14="http://schemas.microsoft.com/office/powerpoint/2010/main" val="220835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Pre-Summit Prep: Recs</a:t>
            </a:r>
          </a:p>
        </p:txBody>
      </p:sp>
      <p:sp>
        <p:nvSpPr>
          <p:cNvPr id="5" name="Content Placeholder 4"/>
          <p:cNvSpPr>
            <a:spLocks noGrp="1"/>
          </p:cNvSpPr>
          <p:nvPr>
            <p:ph idx="1"/>
          </p:nvPr>
        </p:nvSpPr>
        <p:spPr>
          <a:xfrm>
            <a:off x="739775" y="1597234"/>
            <a:ext cx="7662864" cy="4733968"/>
          </a:xfrm>
        </p:spPr>
        <p:txBody>
          <a:bodyPr>
            <a:normAutofit/>
          </a:bodyPr>
          <a:lstStyle/>
          <a:p>
            <a:pPr>
              <a:buFont typeface="Wingdings" panose="05000000000000000000" pitchFamily="2" charset="2"/>
              <a:buChar char="v"/>
            </a:pPr>
            <a:r>
              <a:rPr lang="en-US" sz="2600" b="1" dirty="0">
                <a:solidFill>
                  <a:schemeClr val="accent2"/>
                </a:solidFill>
                <a:latin typeface="Calibri"/>
                <a:cs typeface="Calibri"/>
              </a:rPr>
              <a:t>Better organization of online training materials/sessions</a:t>
            </a:r>
          </a:p>
          <a:p>
            <a:pPr marL="628650" lvl="1" indent="-285750">
              <a:buFont typeface="Arial"/>
              <a:buChar char="•"/>
            </a:pPr>
            <a:r>
              <a:rPr lang="en-US" sz="2200" dirty="0">
                <a:solidFill>
                  <a:schemeClr val="accent1"/>
                </a:solidFill>
                <a:latin typeface="Calibri"/>
                <a:cs typeface="Calibri"/>
              </a:rPr>
              <a:t>More assigned readings/presentations ahead of team hangouts and then using the hangouts to reflect and ask questions.</a:t>
            </a:r>
          </a:p>
          <a:p>
            <a:pPr marL="628650" lvl="1" indent="-285750">
              <a:buFont typeface="Arial"/>
              <a:buChar char="•"/>
            </a:pPr>
            <a:r>
              <a:rPr lang="en-US" sz="2200" dirty="0">
                <a:solidFill>
                  <a:schemeClr val="accent1"/>
                </a:solidFill>
                <a:latin typeface="Calibri"/>
                <a:cs typeface="Calibri"/>
              </a:rPr>
              <a:t>All questions comments brought up in the summit could be recorded and presented separately in a concise document/presentation for current and future DFs. This could be an alternative to live recordings of the hangouts. </a:t>
            </a:r>
          </a:p>
          <a:p>
            <a:pPr marL="628650" lvl="1" indent="-285750">
              <a:buFont typeface="Arial"/>
              <a:buChar char="•"/>
            </a:pPr>
            <a:r>
              <a:rPr lang="en-US" sz="2200" dirty="0">
                <a:solidFill>
                  <a:schemeClr val="accent1"/>
                </a:solidFill>
                <a:latin typeface="Calibri"/>
                <a:cs typeface="Calibri"/>
              </a:rPr>
              <a:t>Training documentation or resources can be consolidated into one document with images/words in order to be more accessible to all DFs. </a:t>
            </a:r>
          </a:p>
        </p:txBody>
      </p:sp>
    </p:spTree>
    <p:extLst>
      <p:ext uri="{BB962C8B-B14F-4D97-AF65-F5344CB8AC3E}">
        <p14:creationId xmlns:p14="http://schemas.microsoft.com/office/powerpoint/2010/main" val="377777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Curriculum</a:t>
            </a:r>
          </a:p>
        </p:txBody>
      </p:sp>
      <p:sp>
        <p:nvSpPr>
          <p:cNvPr id="5" name="Content Placeholder 4"/>
          <p:cNvSpPr>
            <a:spLocks noGrp="1"/>
          </p:cNvSpPr>
          <p:nvPr>
            <p:ph idx="1"/>
          </p:nvPr>
        </p:nvSpPr>
        <p:spPr>
          <a:xfrm>
            <a:off x="311285" y="1539502"/>
            <a:ext cx="8560341" cy="5036396"/>
          </a:xfrm>
        </p:spPr>
        <p:txBody>
          <a:bodyPr>
            <a:normAutofit/>
          </a:bodyPr>
          <a:lstStyle/>
          <a:p>
            <a:pPr>
              <a:buFont typeface="Wingdings" panose="05000000000000000000" pitchFamily="2" charset="2"/>
              <a:buChar char="v"/>
            </a:pPr>
            <a:r>
              <a:rPr lang="en-US" sz="2400" b="1" dirty="0">
                <a:solidFill>
                  <a:schemeClr val="accent1"/>
                </a:solidFill>
                <a:latin typeface="Calibri"/>
                <a:cs typeface="Calibri"/>
              </a:rPr>
              <a:t>There is a need for the design notebook to be adapted to the specific curriculum of the summit. </a:t>
            </a:r>
          </a:p>
          <a:p>
            <a:pPr lvl="1">
              <a:buFont typeface="Arial" panose="020B0604020202020204" pitchFamily="34" charset="0"/>
              <a:buChar char="•"/>
            </a:pPr>
            <a:r>
              <a:rPr lang="en-US" sz="2200" dirty="0">
                <a:solidFill>
                  <a:schemeClr val="accent1"/>
                </a:solidFill>
                <a:latin typeface="Calibri"/>
                <a:cs typeface="Calibri"/>
              </a:rPr>
              <a:t>Good resource but design notebooks were rarely used by participants since it did not match the sequence of events/activities of the summit. </a:t>
            </a:r>
          </a:p>
          <a:p>
            <a:pPr>
              <a:buFont typeface="Wingdings" panose="05000000000000000000" pitchFamily="2" charset="2"/>
              <a:buChar char="v"/>
            </a:pPr>
            <a:r>
              <a:rPr lang="en-US" sz="2400" b="1" dirty="0">
                <a:solidFill>
                  <a:schemeClr val="accent1"/>
                </a:solidFill>
                <a:latin typeface="Calibri"/>
                <a:cs typeface="Calibri"/>
              </a:rPr>
              <a:t>There is a need to refine the curriculum to make topics flow according to expected outputs of the participants at the end of the summit. </a:t>
            </a:r>
          </a:p>
          <a:p>
            <a:pPr lvl="1">
              <a:buFont typeface="Arial" panose="020B0604020202020204" pitchFamily="34" charset="0"/>
              <a:buChar char="•"/>
            </a:pPr>
            <a:r>
              <a:rPr lang="en-US" sz="2200" dirty="0">
                <a:solidFill>
                  <a:schemeClr val="accent1"/>
                </a:solidFill>
                <a:latin typeface="Calibri"/>
                <a:cs typeface="Calibri"/>
              </a:rPr>
              <a:t>“The view by participants was that some valuable information that could have been given before an activity was only provided after and activity was conducted so it was not possible for the activity to be done according to the requirements as outlined by the information provided in the sessions”</a:t>
            </a:r>
          </a:p>
          <a:p>
            <a:pPr>
              <a:buFont typeface="Arial" panose="020B0604020202020204" pitchFamily="34" charset="0"/>
              <a:buChar char="•"/>
            </a:pPr>
            <a:endParaRPr lang="en-US" sz="2400" b="1" dirty="0">
              <a:solidFill>
                <a:schemeClr val="accent1"/>
              </a:solidFill>
              <a:latin typeface="Calibri"/>
              <a:cs typeface="Calibri"/>
            </a:endParaRPr>
          </a:p>
        </p:txBody>
      </p:sp>
    </p:spTree>
    <p:extLst>
      <p:ext uri="{BB962C8B-B14F-4D97-AF65-F5344CB8AC3E}">
        <p14:creationId xmlns:p14="http://schemas.microsoft.com/office/powerpoint/2010/main" val="5718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Curriculum</a:t>
            </a:r>
          </a:p>
        </p:txBody>
      </p:sp>
      <p:sp>
        <p:nvSpPr>
          <p:cNvPr id="5" name="Content Placeholder 4"/>
          <p:cNvSpPr>
            <a:spLocks noGrp="1"/>
          </p:cNvSpPr>
          <p:nvPr>
            <p:ph idx="1"/>
          </p:nvPr>
        </p:nvSpPr>
        <p:spPr>
          <a:xfrm>
            <a:off x="457200" y="1539502"/>
            <a:ext cx="8229600" cy="4791700"/>
          </a:xfrm>
        </p:spPr>
        <p:txBody>
          <a:bodyPr>
            <a:normAutofit fontScale="92500" lnSpcReduction="10000"/>
          </a:bodyPr>
          <a:lstStyle/>
          <a:p>
            <a:pPr>
              <a:buFont typeface="Wingdings" panose="05000000000000000000" pitchFamily="2" charset="2"/>
              <a:buChar char="v"/>
            </a:pPr>
            <a:r>
              <a:rPr lang="en-US" sz="2400" b="1" dirty="0">
                <a:solidFill>
                  <a:schemeClr val="accent1"/>
                </a:solidFill>
                <a:latin typeface="Calibri"/>
                <a:cs typeface="Calibri"/>
              </a:rPr>
              <a:t>Too little time for teaching workshop skills</a:t>
            </a:r>
          </a:p>
          <a:p>
            <a:pPr lvl="1">
              <a:buFont typeface="Arial" panose="020B0604020202020204" pitchFamily="34" charset="0"/>
              <a:buChar char="•"/>
            </a:pPr>
            <a:r>
              <a:rPr lang="en-US" sz="2400" dirty="0">
                <a:solidFill>
                  <a:schemeClr val="accent1"/>
                </a:solidFill>
                <a:latin typeface="Calibri"/>
                <a:cs typeface="Calibri"/>
              </a:rPr>
              <a:t>For skills like metal fabrication, more time should be allocated to teaching in smaller groups as this might be more useful than the build-its. </a:t>
            </a:r>
          </a:p>
          <a:p>
            <a:pPr lvl="1">
              <a:buFont typeface="Arial" panose="020B0604020202020204" pitchFamily="34" charset="0"/>
              <a:buChar char="•"/>
            </a:pPr>
            <a:r>
              <a:rPr lang="en-US" sz="2400" dirty="0">
                <a:solidFill>
                  <a:schemeClr val="accent1"/>
                </a:solidFill>
                <a:latin typeface="Calibri"/>
                <a:cs typeface="Calibri"/>
              </a:rPr>
              <a:t>Having structured time for these sessions would enable access to D’kar residents. </a:t>
            </a:r>
          </a:p>
          <a:p>
            <a:pPr>
              <a:buFont typeface="Wingdings" panose="05000000000000000000" pitchFamily="2" charset="2"/>
              <a:buChar char="v"/>
            </a:pPr>
            <a:r>
              <a:rPr lang="en-US" sz="2400" b="1" dirty="0">
                <a:solidFill>
                  <a:schemeClr val="accent1"/>
                </a:solidFill>
                <a:latin typeface="Calibri"/>
                <a:cs typeface="Calibri"/>
              </a:rPr>
              <a:t>The structure of classroom sessions and group work sessions added perspective to the design process theories. </a:t>
            </a:r>
          </a:p>
          <a:p>
            <a:pPr lvl="1">
              <a:buFont typeface="Arial" panose="020B0604020202020204" pitchFamily="34" charset="0"/>
              <a:buChar char="•"/>
            </a:pPr>
            <a:r>
              <a:rPr lang="en-US" sz="2400" dirty="0">
                <a:solidFill>
                  <a:schemeClr val="accent1"/>
                </a:solidFill>
                <a:latin typeface="Calibri"/>
                <a:cs typeface="Calibri"/>
              </a:rPr>
              <a:t>Design for X sessions were more engaging and accessible to a larger audience with different learning objectives and styles. </a:t>
            </a:r>
          </a:p>
          <a:p>
            <a:pPr lvl="1">
              <a:buFont typeface="Arial" panose="020B0604020202020204" pitchFamily="34" charset="0"/>
              <a:buChar char="•"/>
            </a:pPr>
            <a:r>
              <a:rPr lang="en-US" sz="2400" dirty="0">
                <a:solidFill>
                  <a:schemeClr val="accent1"/>
                </a:solidFill>
                <a:latin typeface="Calibri"/>
                <a:cs typeface="Calibri"/>
              </a:rPr>
              <a:t>The success of classroom curriculum varied based on the different levels of education, language, and learning styles. </a:t>
            </a:r>
          </a:p>
          <a:p>
            <a:pPr lvl="1">
              <a:buFont typeface="Arial" panose="020B0604020202020204" pitchFamily="34" charset="0"/>
              <a:buChar char="•"/>
            </a:pPr>
            <a:r>
              <a:rPr lang="en-US" sz="2400" dirty="0">
                <a:solidFill>
                  <a:schemeClr val="accent1"/>
                </a:solidFill>
                <a:latin typeface="Calibri"/>
                <a:cs typeface="Calibri"/>
              </a:rPr>
              <a:t>Market Activity could have been better timed. </a:t>
            </a:r>
          </a:p>
          <a:p>
            <a:pPr lvl="1">
              <a:buFont typeface="Arial" panose="020B0604020202020204" pitchFamily="34" charset="0"/>
              <a:buChar char="•"/>
            </a:pPr>
            <a:endParaRPr lang="en-US" sz="2200" b="1" dirty="0">
              <a:solidFill>
                <a:schemeClr val="accent1"/>
              </a:solidFill>
              <a:latin typeface="Calibri"/>
              <a:cs typeface="Calibri"/>
            </a:endParaRPr>
          </a:p>
        </p:txBody>
      </p:sp>
    </p:spTree>
    <p:extLst>
      <p:ext uri="{BB962C8B-B14F-4D97-AF65-F5344CB8AC3E}">
        <p14:creationId xmlns:p14="http://schemas.microsoft.com/office/powerpoint/2010/main" val="368132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Curriculum: Recs</a:t>
            </a:r>
          </a:p>
        </p:txBody>
      </p:sp>
      <p:sp>
        <p:nvSpPr>
          <p:cNvPr id="5" name="Content Placeholder 4"/>
          <p:cNvSpPr>
            <a:spLocks noGrp="1"/>
          </p:cNvSpPr>
          <p:nvPr>
            <p:ph idx="1"/>
          </p:nvPr>
        </p:nvSpPr>
        <p:spPr>
          <a:xfrm>
            <a:off x="457200" y="1597234"/>
            <a:ext cx="8229600" cy="4733968"/>
          </a:xfrm>
        </p:spPr>
        <p:txBody>
          <a:bodyPr>
            <a:normAutofit fontScale="92500"/>
          </a:bodyPr>
          <a:lstStyle/>
          <a:p>
            <a:pPr>
              <a:buFont typeface="Wingdings" panose="05000000000000000000" pitchFamily="2" charset="2"/>
              <a:buChar char="v"/>
            </a:pPr>
            <a:r>
              <a:rPr lang="en-US" sz="2600" b="1" dirty="0">
                <a:solidFill>
                  <a:schemeClr val="accent2"/>
                </a:solidFill>
                <a:latin typeface="Calibri"/>
                <a:cs typeface="Calibri"/>
              </a:rPr>
              <a:t>Design workbook should be more customized to the summit</a:t>
            </a:r>
          </a:p>
          <a:p>
            <a:pPr lvl="1">
              <a:buFont typeface="Arial" panose="020B0604020202020204" pitchFamily="34" charset="0"/>
              <a:buChar char="•"/>
            </a:pPr>
            <a:r>
              <a:rPr lang="en-US" sz="2200" dirty="0">
                <a:solidFill>
                  <a:schemeClr val="accent1"/>
                </a:solidFill>
                <a:latin typeface="Calibri"/>
                <a:cs typeface="Calibri"/>
              </a:rPr>
              <a:t>Having more activities/sessions that require the active use of the workbook. </a:t>
            </a:r>
          </a:p>
          <a:p>
            <a:pPr>
              <a:buFont typeface="Wingdings" panose="05000000000000000000" pitchFamily="2" charset="2"/>
              <a:buChar char="v"/>
            </a:pPr>
            <a:r>
              <a:rPr lang="en-US" sz="2600" b="1" dirty="0">
                <a:solidFill>
                  <a:schemeClr val="accent2"/>
                </a:solidFill>
                <a:latin typeface="Calibri"/>
                <a:cs typeface="Calibri"/>
              </a:rPr>
              <a:t>More sessions/activities that are interactive and accessible to different audiences. </a:t>
            </a:r>
          </a:p>
          <a:p>
            <a:pPr lvl="1">
              <a:buFont typeface="Arial" panose="020B0604020202020204" pitchFamily="34" charset="0"/>
              <a:buChar char="•"/>
            </a:pPr>
            <a:r>
              <a:rPr lang="en-US" sz="2200" dirty="0">
                <a:solidFill>
                  <a:schemeClr val="accent1"/>
                </a:solidFill>
                <a:latin typeface="Calibri"/>
                <a:cs typeface="Calibri"/>
              </a:rPr>
              <a:t>The structure for Design for [X] sessions should be continued for the next summit(s). </a:t>
            </a:r>
          </a:p>
          <a:p>
            <a:pPr lvl="1">
              <a:buFont typeface="Arial" panose="020B0604020202020204" pitchFamily="34" charset="0"/>
              <a:buChar char="•"/>
            </a:pPr>
            <a:r>
              <a:rPr lang="en-US" sz="2200" dirty="0">
                <a:solidFill>
                  <a:schemeClr val="accent1"/>
                </a:solidFill>
                <a:latin typeface="Calibri"/>
                <a:cs typeface="Calibri"/>
              </a:rPr>
              <a:t>The Market Activity was well received but timing of the session could be improved. I.e.- should not be immediately after the community review session.</a:t>
            </a:r>
          </a:p>
          <a:p>
            <a:pPr lvl="1">
              <a:buFont typeface="Arial" panose="020B0604020202020204" pitchFamily="34" charset="0"/>
              <a:buChar char="•"/>
            </a:pPr>
            <a:r>
              <a:rPr lang="en-US" sz="2200" dirty="0">
                <a:solidFill>
                  <a:schemeClr val="accent1"/>
                </a:solidFill>
                <a:latin typeface="Calibri"/>
                <a:cs typeface="Calibri"/>
              </a:rPr>
              <a:t>Having more afternoon breaks for the participants to personally absorb and reflect on the information they received or to recharge.  </a:t>
            </a:r>
          </a:p>
          <a:p>
            <a:pPr>
              <a:buFont typeface="Wingdings" panose="05000000000000000000" pitchFamily="2" charset="2"/>
              <a:buChar char="v"/>
            </a:pPr>
            <a:endParaRPr lang="en-US" sz="2400" dirty="0">
              <a:solidFill>
                <a:schemeClr val="accent1"/>
              </a:solidFill>
              <a:latin typeface="Calibri"/>
              <a:cs typeface="Calibri"/>
            </a:endParaRPr>
          </a:p>
          <a:p>
            <a:pPr marL="349250" lvl="1" indent="0">
              <a:buNone/>
            </a:pPr>
            <a:endParaRPr lang="en-US" sz="2400" b="1" dirty="0">
              <a:solidFill>
                <a:schemeClr val="accent2"/>
              </a:solidFill>
              <a:latin typeface="Calibri"/>
              <a:cs typeface="Calibri"/>
            </a:endParaRPr>
          </a:p>
          <a:p>
            <a:pPr marL="349250" lvl="1" indent="0">
              <a:buNone/>
            </a:pPr>
            <a:endParaRPr lang="en-US" sz="2400" b="1" dirty="0">
              <a:solidFill>
                <a:schemeClr val="accent2"/>
              </a:solidFill>
              <a:latin typeface="Calibri"/>
              <a:cs typeface="Calibri"/>
            </a:endParaRPr>
          </a:p>
        </p:txBody>
      </p:sp>
    </p:spTree>
    <p:extLst>
      <p:ext uri="{BB962C8B-B14F-4D97-AF65-F5344CB8AC3E}">
        <p14:creationId xmlns:p14="http://schemas.microsoft.com/office/powerpoint/2010/main" val="178617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247"/>
            <a:ext cx="8229600" cy="665140"/>
          </a:xfrm>
        </p:spPr>
        <p:txBody>
          <a:bodyPr/>
          <a:lstStyle/>
          <a:p>
            <a:r>
              <a:rPr lang="en-US" sz="4800" dirty="0">
                <a:solidFill>
                  <a:schemeClr val="tx1"/>
                </a:solidFill>
                <a:latin typeface="Avenir Next Demi Bold"/>
                <a:cs typeface="Avenir Next Demi Bold"/>
              </a:rPr>
              <a:t>Participants and Teams</a:t>
            </a:r>
          </a:p>
        </p:txBody>
      </p:sp>
      <p:sp>
        <p:nvSpPr>
          <p:cNvPr id="5" name="Content Placeholder 4"/>
          <p:cNvSpPr>
            <a:spLocks noGrp="1"/>
          </p:cNvSpPr>
          <p:nvPr>
            <p:ph idx="1"/>
          </p:nvPr>
        </p:nvSpPr>
        <p:spPr>
          <a:xfrm>
            <a:off x="457200" y="1539502"/>
            <a:ext cx="8527774" cy="5040202"/>
          </a:xfrm>
        </p:spPr>
        <p:txBody>
          <a:bodyPr>
            <a:normAutofit fontScale="77500" lnSpcReduction="20000"/>
          </a:bodyPr>
          <a:lstStyle/>
          <a:p>
            <a:pPr>
              <a:buFont typeface="Wingdings" panose="05000000000000000000" pitchFamily="2" charset="2"/>
              <a:buChar char="v"/>
            </a:pPr>
            <a:r>
              <a:rPr lang="en-US" sz="2400" b="1" dirty="0">
                <a:solidFill>
                  <a:schemeClr val="accent1"/>
                </a:solidFill>
                <a:latin typeface="Calibri"/>
                <a:cs typeface="Calibri"/>
              </a:rPr>
              <a:t>Participation selection for the summit was well executed and a good mix of technical and educational background. </a:t>
            </a:r>
          </a:p>
          <a:p>
            <a:pPr lvl="1">
              <a:buFont typeface="Arial"/>
              <a:buChar char="•"/>
            </a:pPr>
            <a:r>
              <a:rPr lang="en-US" sz="2600" dirty="0">
                <a:solidFill>
                  <a:schemeClr val="accent1"/>
                </a:solidFill>
                <a:latin typeface="Calibri"/>
                <a:cs typeface="Calibri"/>
              </a:rPr>
              <a:t>There was one team that had majority of participants of similar age and background and played an important role in team dynamics and the issues that rose. </a:t>
            </a:r>
          </a:p>
          <a:p>
            <a:pPr lvl="1">
              <a:buFont typeface="Arial"/>
              <a:buChar char="•"/>
            </a:pPr>
            <a:r>
              <a:rPr lang="en-US" sz="2600" dirty="0">
                <a:solidFill>
                  <a:schemeClr val="accent1"/>
                </a:solidFill>
                <a:latin typeface="Calibri"/>
                <a:cs typeface="Calibri"/>
              </a:rPr>
              <a:t>Participants were selected into teams based on interests and this was a critical process to ensure that they remain motivated. However, there were a few participants who were placed in projects they had not indicated their interests for but it worked out alright. </a:t>
            </a:r>
          </a:p>
          <a:p>
            <a:pPr lvl="1">
              <a:buFont typeface="Arial"/>
              <a:buChar char="•"/>
            </a:pPr>
            <a:r>
              <a:rPr lang="en-US" sz="2600" dirty="0">
                <a:solidFill>
                  <a:schemeClr val="accent1"/>
                </a:solidFill>
                <a:latin typeface="Calibri"/>
                <a:cs typeface="Calibri"/>
              </a:rPr>
              <a:t>There was a gender imbalance as there were fewer female participants as compared to male. </a:t>
            </a:r>
          </a:p>
          <a:p>
            <a:pPr lvl="1">
              <a:buFont typeface="Arial"/>
              <a:buChar char="•"/>
            </a:pPr>
            <a:r>
              <a:rPr lang="en-US" sz="2600" dirty="0">
                <a:solidFill>
                  <a:schemeClr val="accent1"/>
                </a:solidFill>
                <a:latin typeface="Calibri"/>
                <a:cs typeface="Calibri"/>
              </a:rPr>
              <a:t>Translation was tricky for certain teams, where one participant was pressed into service as a translator and was unable to do his job perfectly which lead to frustrations and tensions within the team.</a:t>
            </a:r>
          </a:p>
          <a:p>
            <a:pPr lvl="1">
              <a:buFont typeface="Arial"/>
              <a:buChar char="•"/>
            </a:pPr>
            <a:r>
              <a:rPr lang="en-US" sz="2600" dirty="0">
                <a:solidFill>
                  <a:schemeClr val="accent1"/>
                </a:solidFill>
                <a:latin typeface="Calibri"/>
                <a:cs typeface="Calibri"/>
              </a:rPr>
              <a:t>Wheelchair team was very large for the DF to handle to his best ability. The hard dynamics that stood out were language/translation, gender, and communication styles. </a:t>
            </a:r>
          </a:p>
        </p:txBody>
      </p:sp>
    </p:spTree>
    <p:extLst>
      <p:ext uri="{BB962C8B-B14F-4D97-AF65-F5344CB8AC3E}">
        <p14:creationId xmlns:p14="http://schemas.microsoft.com/office/powerpoint/2010/main" val="243503948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Custom 4">
      <a:dk1>
        <a:srgbClr val="0F081C"/>
      </a:dk1>
      <a:lt1>
        <a:sysClr val="window" lastClr="FFFFFF"/>
      </a:lt1>
      <a:dk2>
        <a:srgbClr val="1768B5"/>
      </a:dk2>
      <a:lt2>
        <a:srgbClr val="BBD7F8"/>
      </a:lt2>
      <a:accent1>
        <a:srgbClr val="3C84C2"/>
      </a:accent1>
      <a:accent2>
        <a:srgbClr val="E35D28"/>
      </a:accent2>
      <a:accent3>
        <a:srgbClr val="1768B5"/>
      </a:accent3>
      <a:accent4>
        <a:srgbClr val="449AE3"/>
      </a:accent4>
      <a:accent5>
        <a:srgbClr val="E3944E"/>
      </a:accent5>
      <a:accent6>
        <a:srgbClr val="2F4B9D"/>
      </a:accent6>
      <a:hlink>
        <a:srgbClr val="3C84C2"/>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4444</TotalTime>
  <Words>2152</Words>
  <Application>Microsoft Office PowerPoint</Application>
  <PresentationFormat>On-screen Show (4:3)</PresentationFormat>
  <Paragraphs>130</Paragraphs>
  <Slides>17</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Avenir Next Demi Bold</vt:lpstr>
      <vt:lpstr>Avenir Next Medium</vt:lpstr>
      <vt:lpstr>Calibri</vt:lpstr>
      <vt:lpstr>Calisto MT</vt:lpstr>
      <vt:lpstr>Cambria</vt:lpstr>
      <vt:lpstr>ＭＳ 明朝</vt:lpstr>
      <vt:lpstr>Symbol</vt:lpstr>
      <vt:lpstr>Times New Roman</vt:lpstr>
      <vt:lpstr>Wingdings</vt:lpstr>
      <vt:lpstr>Genesis</vt:lpstr>
      <vt:lpstr>Lessons Learned</vt:lpstr>
      <vt:lpstr>Organizing Team</vt:lpstr>
      <vt:lpstr>Organizing Team: Recs</vt:lpstr>
      <vt:lpstr>Pre-Summit Prep</vt:lpstr>
      <vt:lpstr>Pre-Summit Prep: Recs</vt:lpstr>
      <vt:lpstr>Curriculum</vt:lpstr>
      <vt:lpstr>Curriculum</vt:lpstr>
      <vt:lpstr>Curriculum: Recs</vt:lpstr>
      <vt:lpstr>Participants and Teams</vt:lpstr>
      <vt:lpstr>Participants and Teams</vt:lpstr>
      <vt:lpstr>Participants: recs</vt:lpstr>
      <vt:lpstr>Logistics</vt:lpstr>
      <vt:lpstr>Logistics: Recs</vt:lpstr>
      <vt:lpstr>Communities</vt:lpstr>
      <vt:lpstr>Projects </vt:lpstr>
      <vt:lpstr>Projects: Recs </vt:lpstr>
      <vt:lpstr>Continuity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Faith Ong</dc:creator>
  <cp:lastModifiedBy>Gayathri Ramani</cp:lastModifiedBy>
  <cp:revision>275</cp:revision>
  <dcterms:created xsi:type="dcterms:W3CDTF">2015-11-16T18:15:07Z</dcterms:created>
  <dcterms:modified xsi:type="dcterms:W3CDTF">2016-09-06T03:11:06Z</dcterms:modified>
</cp:coreProperties>
</file>